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7" r:id="rId30"/>
    <p:sldId id="284" r:id="rId31"/>
    <p:sldId id="285" r:id="rId32"/>
    <p:sldId id="286" r:id="rId33"/>
    <p:sldId id="288" r:id="rId34"/>
    <p:sldId id="289" r:id="rId35"/>
    <p:sldId id="290"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de-DE" smtClean="0"/>
              <a:t>Titelmasterformat durch Klicken bearbeiten</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2625449C-9BE5-47CF-AFA5-30B338C38C0F}" type="datetimeFigureOut">
              <a:rPr lang="de-DE" smtClean="0"/>
              <a:t>17.04.2024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35359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bild mit Beschriftung">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2625449C-9BE5-47CF-AFA5-30B338C38C0F}" type="datetimeFigureOut">
              <a:rPr lang="de-DE" smtClean="0"/>
              <a:t>17.04.2024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3372200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de-DE" smtClean="0"/>
              <a:t>Titelmasterformat durch Klicken bearbeiten</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2625449C-9BE5-47CF-AFA5-30B338C38C0F}" type="datetimeFigureOut">
              <a:rPr lang="de-DE" smtClean="0"/>
              <a:t>17.04.2024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2347771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ita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de-DE" smtClean="0"/>
              <a:t>Titelmasterformat durch Klicken bearbeiten</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2625449C-9BE5-47CF-AFA5-30B338C38C0F}" type="datetimeFigureOut">
              <a:rPr lang="de-DE" smtClean="0"/>
              <a:t>17.04.2024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F2BEBD5-0AA2-4F53-9812-76A992491FF2}" type="slidenum">
              <a:rPr lang="de-DE" smtClean="0"/>
              <a:t>‹Nr.›</a:t>
            </a:fld>
            <a:endParaRPr lang="de-DE"/>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41614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nskarte">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de-DE" smtClean="0"/>
              <a:t>Titelmasterformat durch Klicken bearbeiten</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2625449C-9BE5-47CF-AFA5-30B338C38C0F}" type="datetimeFigureOut">
              <a:rPr lang="de-DE" smtClean="0"/>
              <a:t>17.04.2024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12755058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palte">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de-DE" smtClean="0"/>
              <a:t>Titelmasterformat durch Klicken bearbeiten</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3" name="Date Placeholder 2"/>
          <p:cNvSpPr>
            <a:spLocks noGrp="1"/>
          </p:cNvSpPr>
          <p:nvPr>
            <p:ph type="dt" sz="half" idx="10"/>
          </p:nvPr>
        </p:nvSpPr>
        <p:spPr/>
        <p:txBody>
          <a:bodyPr/>
          <a:lstStyle/>
          <a:p>
            <a:fld id="{2625449C-9BE5-47CF-AFA5-30B338C38C0F}" type="datetimeFigureOut">
              <a:rPr lang="de-DE" smtClean="0"/>
              <a:t>17.04.2024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1306786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Bildspalte">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de-DE" smtClean="0"/>
              <a:t>Titelmasterformat durch Klicken bearbeiten</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smtClean="0"/>
              <a:t>Bild durch Klicken auf Symbol hinzufügen</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smtClean="0"/>
              <a:t>Bild durch Klicken auf Symbol hinzufügen</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smtClean="0"/>
              <a:t>Bild durch Klicken auf Symbol hinzufügen</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3" name="Date Placeholder 2"/>
          <p:cNvSpPr>
            <a:spLocks noGrp="1"/>
          </p:cNvSpPr>
          <p:nvPr>
            <p:ph type="dt" sz="half" idx="10"/>
          </p:nvPr>
        </p:nvSpPr>
        <p:spPr/>
        <p:txBody>
          <a:bodyPr/>
          <a:lstStyle/>
          <a:p>
            <a:fld id="{2625449C-9BE5-47CF-AFA5-30B338C38C0F}" type="datetimeFigureOut">
              <a:rPr lang="de-DE" smtClean="0"/>
              <a:t>17.04.2024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2878263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ncho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2625449C-9BE5-47CF-AFA5-30B338C38C0F}" type="datetimeFigureOut">
              <a:rPr lang="de-DE" smtClean="0"/>
              <a:t>17.04.2024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26518891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2625449C-9BE5-47CF-AFA5-30B338C38C0F}" type="datetimeFigureOut">
              <a:rPr lang="de-DE" smtClean="0"/>
              <a:t>17.04.2024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1014141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2625449C-9BE5-47CF-AFA5-30B338C38C0F}" type="datetimeFigureOut">
              <a:rPr lang="de-DE" smtClean="0"/>
              <a:t>17.04.2024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429898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de-DE" smtClean="0"/>
              <a:t>Titelmasterformat durch Klicken bearbeiten</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fld id="{2625449C-9BE5-47CF-AFA5-30B338C38C0F}" type="datetimeFigureOut">
              <a:rPr lang="de-DE" smtClean="0"/>
              <a:t>17.04.2024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2827276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2625449C-9BE5-47CF-AFA5-30B338C38C0F}" type="datetimeFigureOut">
              <a:rPr lang="de-DE" smtClean="0"/>
              <a:t>17.04.2024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997931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2625449C-9BE5-47CF-AFA5-30B338C38C0F}" type="datetimeFigureOut">
              <a:rPr lang="de-DE" smtClean="0"/>
              <a:t>17.04.2024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2769317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2625449C-9BE5-47CF-AFA5-30B338C38C0F}" type="datetimeFigureOut">
              <a:rPr lang="de-DE" smtClean="0"/>
              <a:t>17.04.2024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1209397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5449C-9BE5-47CF-AFA5-30B338C38C0F}" type="datetimeFigureOut">
              <a:rPr lang="de-DE" smtClean="0"/>
              <a:t>17.04.2024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1247826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de-DE" smtClean="0"/>
              <a:t>Titelmasterformat durch Klicken bearbeiten</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2625449C-9BE5-47CF-AFA5-30B338C38C0F}" type="datetimeFigureOut">
              <a:rPr lang="de-DE" smtClean="0"/>
              <a:t>17.04.2024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4120903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2625449C-9BE5-47CF-AFA5-30B338C38C0F}" type="datetimeFigureOut">
              <a:rPr lang="de-DE" smtClean="0"/>
              <a:t>17.04.2024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F2BEBD5-0AA2-4F53-9812-76A992491FF2}" type="slidenum">
              <a:rPr lang="de-DE" smtClean="0"/>
              <a:t>‹Nr.›</a:t>
            </a:fld>
            <a:endParaRPr lang="de-DE"/>
          </a:p>
        </p:txBody>
      </p:sp>
    </p:spTree>
    <p:extLst>
      <p:ext uri="{BB962C8B-B14F-4D97-AF65-F5344CB8AC3E}">
        <p14:creationId xmlns:p14="http://schemas.microsoft.com/office/powerpoint/2010/main" val="3098568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2625449C-9BE5-47CF-AFA5-30B338C38C0F}" type="datetimeFigureOut">
              <a:rPr lang="de-DE" smtClean="0"/>
              <a:t>17.04.2024</a:t>
            </a:fld>
            <a:endParaRPr lang="de-DE"/>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de-DE"/>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7F2BEBD5-0AA2-4F53-9812-76A992491FF2}" type="slidenum">
              <a:rPr lang="de-DE" smtClean="0"/>
              <a:t>‹Nr.›</a:t>
            </a:fld>
            <a:endParaRPr lang="de-DE"/>
          </a:p>
        </p:txBody>
      </p:sp>
    </p:spTree>
    <p:extLst>
      <p:ext uri="{BB962C8B-B14F-4D97-AF65-F5344CB8AC3E}">
        <p14:creationId xmlns:p14="http://schemas.microsoft.com/office/powerpoint/2010/main" val="1028213783"/>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ArxXVQaLKF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youtube.com/watch?v=HIl_MFcE5Ok"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www.youtube.com/watch?v=Clpw2B7Tr44"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www.youtube.com/watch?v=nAVzHdkDb94"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www.youtube.com/watch?v=ew89Y8hq-vA"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s://www.youtube.com/watch?v=29to5lIFUb4" TargetMode="External"/><Relationship Id="rId3" Type="http://schemas.openxmlformats.org/officeDocument/2006/relationships/hyperlink" Target="https://www.youtube.com/watch?v=IcS_sjbJNDI" TargetMode="External"/><Relationship Id="rId7" Type="http://schemas.openxmlformats.org/officeDocument/2006/relationships/hyperlink" Target="https://www.youtube.com/watch?v=vZfgMMUjF54" TargetMode="External"/><Relationship Id="rId2" Type="http://schemas.openxmlformats.org/officeDocument/2006/relationships/hyperlink" Target="https://www.youtube.com/watch?v=hbuhHNFbXoQ" TargetMode="External"/><Relationship Id="rId1" Type="http://schemas.openxmlformats.org/officeDocument/2006/relationships/slideLayout" Target="../slideLayouts/slideLayout2.xml"/><Relationship Id="rId6" Type="http://schemas.openxmlformats.org/officeDocument/2006/relationships/hyperlink" Target="https://www.youtube.com/watch?v=SIxOl1EraXA" TargetMode="External"/><Relationship Id="rId5" Type="http://schemas.openxmlformats.org/officeDocument/2006/relationships/hyperlink" Target="https://www.youtube.com/watch?v=W3gpPdyNugE" TargetMode="External"/><Relationship Id="rId4" Type="http://schemas.openxmlformats.org/officeDocument/2006/relationships/hyperlink" Target="https://www.youtube.com/watch?v=LPGvbDlJxd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hR5ImpCyrd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dirty="0" smtClean="0"/>
              <a:t>Vorübungen zum Seminar „Ästhetische Erfahrung und Bildung“</a:t>
            </a:r>
            <a:endParaRPr lang="de-DE" dirty="0"/>
          </a:p>
        </p:txBody>
      </p:sp>
      <p:sp>
        <p:nvSpPr>
          <p:cNvPr id="3" name="Untertitel 2"/>
          <p:cNvSpPr>
            <a:spLocks noGrp="1"/>
          </p:cNvSpPr>
          <p:nvPr>
            <p:ph type="subTitle" idx="1"/>
          </p:nvPr>
        </p:nvSpPr>
        <p:spPr>
          <a:xfrm>
            <a:off x="1370693" y="3598341"/>
            <a:ext cx="9440034" cy="1049867"/>
          </a:xfrm>
        </p:spPr>
        <p:txBody>
          <a:bodyPr/>
          <a:lstStyle/>
          <a:p>
            <a:r>
              <a:rPr lang="de-DE" dirty="0" smtClean="0"/>
              <a:t>Simon Helling</a:t>
            </a:r>
          </a:p>
        </p:txBody>
      </p:sp>
    </p:spTree>
    <p:extLst>
      <p:ext uri="{BB962C8B-B14F-4D97-AF65-F5344CB8AC3E}">
        <p14:creationId xmlns:p14="http://schemas.microsoft.com/office/powerpoint/2010/main" val="19912184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Vorübungen zur 2. Sitzung</a:t>
            </a:r>
            <a:br>
              <a:rPr lang="de-DE" b="1" dirty="0"/>
            </a:br>
            <a:r>
              <a:rPr lang="de-DE" sz="2700" b="1" i="1" dirty="0" smtClean="0">
                <a:effectLst/>
              </a:rPr>
              <a:t>6. </a:t>
            </a:r>
            <a:r>
              <a:rPr lang="de-DE" sz="2700" b="1" i="1" smtClean="0">
                <a:effectLst/>
              </a:rPr>
              <a:t>Lösungen </a:t>
            </a:r>
            <a:r>
              <a:rPr lang="de-DE" sz="2700" b="1" i="1" dirty="0">
                <a:effectLst/>
              </a:rPr>
              <a:t>zur </a:t>
            </a:r>
            <a:r>
              <a:rPr lang="de-DE" sz="2700" b="1" i="1" dirty="0" smtClean="0">
                <a:effectLst/>
              </a:rPr>
              <a:t>Rhythmisierung</a:t>
            </a:r>
            <a:endParaRPr lang="de-DE" dirty="0"/>
          </a:p>
        </p:txBody>
      </p:sp>
      <p:sp>
        <p:nvSpPr>
          <p:cNvPr id="3" name="Inhaltsplatzhalter 2"/>
          <p:cNvSpPr>
            <a:spLocks noGrp="1"/>
          </p:cNvSpPr>
          <p:nvPr>
            <p:ph idx="1"/>
          </p:nvPr>
        </p:nvSpPr>
        <p:spPr/>
        <p:txBody>
          <a:bodyPr/>
          <a:lstStyle/>
          <a:p>
            <a:pPr marL="36900" indent="0">
              <a:buNone/>
            </a:pPr>
            <a:r>
              <a:rPr lang="de-DE" dirty="0">
                <a:effectLst/>
              </a:rPr>
              <a:t>„11 - Tod und Mädchen 5</a:t>
            </a:r>
            <a:r>
              <a:rPr lang="de-DE" dirty="0" smtClean="0">
                <a:effectLst/>
              </a:rPr>
              <a:t>“				„</a:t>
            </a:r>
            <a:r>
              <a:rPr lang="de-DE" dirty="0">
                <a:effectLst/>
              </a:rPr>
              <a:t>12 - Tod und Mädchen 6“</a:t>
            </a:r>
          </a:p>
          <a:p>
            <a:pPr marL="36900" indent="0">
              <a:buNone/>
            </a:pPr>
            <a:endParaRPr lang="de-DE" dirty="0" smtClean="0">
              <a:effectLst/>
            </a:endParaRPr>
          </a:p>
          <a:p>
            <a:pPr marL="36900" indent="0">
              <a:buNone/>
            </a:pPr>
            <a:endParaRPr lang="de-DE" dirty="0">
              <a:effectLst/>
            </a:endParaRPr>
          </a:p>
          <a:p>
            <a:pPr marL="36900" indent="0">
              <a:buNone/>
            </a:pPr>
            <a:endParaRPr lang="de-DE" dirty="0" smtClean="0">
              <a:effectLst/>
            </a:endParaRPr>
          </a:p>
          <a:p>
            <a:pPr marL="36900" indent="0">
              <a:buNone/>
            </a:pPr>
            <a:r>
              <a:rPr lang="de-DE" dirty="0" smtClean="0">
                <a:effectLst/>
              </a:rPr>
              <a:t>„</a:t>
            </a:r>
            <a:r>
              <a:rPr lang="de-DE" dirty="0">
                <a:effectLst/>
              </a:rPr>
              <a:t>13 - Tod und Mädchen 7</a:t>
            </a:r>
            <a:r>
              <a:rPr lang="de-DE" dirty="0" smtClean="0">
                <a:effectLst/>
              </a:rPr>
              <a:t>“</a:t>
            </a:r>
            <a:endParaRPr lang="de-DE" dirty="0">
              <a:effectLst/>
            </a:endParaRPr>
          </a:p>
        </p:txBody>
      </p:sp>
      <p:pic>
        <p:nvPicPr>
          <p:cNvPr id="7" name="Bild11"/>
          <p:cNvPicPr/>
          <p:nvPr/>
        </p:nvPicPr>
        <p:blipFill>
          <a:blip r:embed="rId2">
            <a:lum/>
            <a:alphaModFix/>
          </a:blip>
          <a:srcRect/>
          <a:stretch>
            <a:fillRect/>
          </a:stretch>
        </p:blipFill>
        <p:spPr>
          <a:xfrm>
            <a:off x="913795" y="2241643"/>
            <a:ext cx="3400425" cy="751840"/>
          </a:xfrm>
          <a:prstGeom prst="rect">
            <a:avLst/>
          </a:prstGeom>
          <a:noFill/>
          <a:ln>
            <a:noFill/>
            <a:prstDash/>
          </a:ln>
        </p:spPr>
      </p:pic>
      <p:pic>
        <p:nvPicPr>
          <p:cNvPr id="8" name="Bild12"/>
          <p:cNvPicPr/>
          <p:nvPr/>
        </p:nvPicPr>
        <p:blipFill>
          <a:blip r:embed="rId3">
            <a:lum/>
            <a:alphaModFix/>
          </a:blip>
          <a:srcRect/>
          <a:stretch>
            <a:fillRect/>
          </a:stretch>
        </p:blipFill>
        <p:spPr>
          <a:xfrm>
            <a:off x="5572312" y="2241643"/>
            <a:ext cx="3848779" cy="881982"/>
          </a:xfrm>
          <a:prstGeom prst="rect">
            <a:avLst/>
          </a:prstGeom>
          <a:noFill/>
          <a:ln>
            <a:noFill/>
            <a:prstDash/>
          </a:ln>
        </p:spPr>
      </p:pic>
      <p:pic>
        <p:nvPicPr>
          <p:cNvPr id="9" name="Bild13"/>
          <p:cNvPicPr/>
          <p:nvPr/>
        </p:nvPicPr>
        <p:blipFill>
          <a:blip r:embed="rId4">
            <a:lum/>
            <a:alphaModFix/>
          </a:blip>
          <a:srcRect/>
          <a:stretch>
            <a:fillRect/>
          </a:stretch>
        </p:blipFill>
        <p:spPr>
          <a:xfrm>
            <a:off x="913795" y="3949964"/>
            <a:ext cx="6290573" cy="1993635"/>
          </a:xfrm>
          <a:prstGeom prst="rect">
            <a:avLst/>
          </a:prstGeom>
          <a:noFill/>
          <a:ln>
            <a:noFill/>
            <a:prstDash/>
          </a:ln>
        </p:spPr>
      </p:pic>
    </p:spTree>
    <p:extLst>
      <p:ext uri="{BB962C8B-B14F-4D97-AF65-F5344CB8AC3E}">
        <p14:creationId xmlns:p14="http://schemas.microsoft.com/office/powerpoint/2010/main" val="1394081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a:effectLst/>
              </a:rPr>
              <a:t>1. Metrum, Takt und kleinere Zusammenhänge</a:t>
            </a:r>
          </a:p>
        </p:txBody>
      </p:sp>
      <p:sp>
        <p:nvSpPr>
          <p:cNvPr id="3" name="Inhaltsplatzhalter 2"/>
          <p:cNvSpPr>
            <a:spLocks noGrp="1"/>
          </p:cNvSpPr>
          <p:nvPr>
            <p:ph idx="1"/>
          </p:nvPr>
        </p:nvSpPr>
        <p:spPr/>
        <p:txBody>
          <a:bodyPr/>
          <a:lstStyle/>
          <a:p>
            <a:pPr marL="36900" indent="0" algn="just">
              <a:buNone/>
            </a:pPr>
            <a:r>
              <a:rPr lang="de-DE" dirty="0">
                <a:effectLst/>
              </a:rPr>
              <a:t>Traditionelle europäische und aktuelle populäre Musik strukturiert sich durch kleinere </a:t>
            </a:r>
            <a:r>
              <a:rPr lang="de-DE" dirty="0" err="1" smtClean="0">
                <a:effectLst/>
              </a:rPr>
              <a:t>Zusam-menhänge</a:t>
            </a:r>
            <a:r>
              <a:rPr lang="de-DE" dirty="0">
                <a:effectLst/>
              </a:rPr>
              <a:t>. Diese heißen, je nach Umfang, Periode, Halbsatz oder Satz, </a:t>
            </a:r>
            <a:r>
              <a:rPr lang="de-DE" dirty="0" err="1">
                <a:effectLst/>
              </a:rPr>
              <a:t>unterminologisch</a:t>
            </a:r>
            <a:r>
              <a:rPr lang="de-DE" dirty="0">
                <a:effectLst/>
              </a:rPr>
              <a:t> kann man auch von Phrasen sprechen. Um den Umfang eines solchen kleineren </a:t>
            </a:r>
            <a:r>
              <a:rPr lang="de-DE" dirty="0" err="1" smtClean="0">
                <a:effectLst/>
              </a:rPr>
              <a:t>Zusam-menhangs</a:t>
            </a:r>
            <a:r>
              <a:rPr lang="de-DE" dirty="0" smtClean="0">
                <a:effectLst/>
              </a:rPr>
              <a:t> </a:t>
            </a:r>
            <a:r>
              <a:rPr lang="de-DE" dirty="0">
                <a:effectLst/>
              </a:rPr>
              <a:t>zu bestimmen, kann die Anzahl der Takte angegeben werden, die er umfasst. Takte sind Unterteilungen des Metrums, also des stetig durchlaufenden Grundschlags, der in traditioneller Musik oft nicht zu hören ist, sondern nur imaginär mitläuft. Das Metrum unterteilt sich in die Takte dergestalt, dass auf dem Anfang des Taktes der wiederkehrende rhythmische Schwerpunkt der Musik liegt. Die häufigsten Taktarten sind 4er-, 3er, oder 2er-Takte, also solche Taktarten, bei denen der rhythmische Schwerpunkt nach 4, 3 oder 2 Schlägen des Metrums wiederkehrt.</a:t>
            </a:r>
          </a:p>
        </p:txBody>
      </p:sp>
    </p:spTree>
    <p:extLst>
      <p:ext uri="{BB962C8B-B14F-4D97-AF65-F5344CB8AC3E}">
        <p14:creationId xmlns:p14="http://schemas.microsoft.com/office/powerpoint/2010/main" val="34475324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a:effectLst/>
              </a:rPr>
              <a:t>1. Metrum, Takt und kleinere Zusammenhänge</a:t>
            </a:r>
          </a:p>
        </p:txBody>
      </p:sp>
      <p:sp>
        <p:nvSpPr>
          <p:cNvPr id="3" name="Inhaltsplatzhalter 2"/>
          <p:cNvSpPr>
            <a:spLocks noGrp="1"/>
          </p:cNvSpPr>
          <p:nvPr>
            <p:ph idx="1"/>
          </p:nvPr>
        </p:nvSpPr>
        <p:spPr/>
        <p:txBody>
          <a:bodyPr/>
          <a:lstStyle/>
          <a:p>
            <a:pPr marL="36900" indent="0" algn="just">
              <a:buNone/>
            </a:pPr>
            <a:r>
              <a:rPr lang="de-DE" dirty="0">
                <a:effectLst/>
              </a:rPr>
              <a:t>Versuchen Sie in den folgenden Beispielen </a:t>
            </a:r>
            <a:r>
              <a:rPr lang="de-DE" dirty="0" smtClean="0">
                <a:effectLst/>
              </a:rPr>
              <a:t>die </a:t>
            </a:r>
            <a:r>
              <a:rPr lang="de-DE" dirty="0">
                <a:effectLst/>
              </a:rPr>
              <a:t>Angaben zu Taktart und Umfang der Phrasen nachzuvollziehen. Zur Verdeutlichung wird das Beispiel zweimal gespielt, wobei beim zweiten Mal das Metrum mit Klangstäben </a:t>
            </a:r>
            <a:r>
              <a:rPr lang="de-DE" dirty="0" smtClean="0">
                <a:effectLst/>
              </a:rPr>
              <a:t>mitgeschlagen </a:t>
            </a:r>
            <a:r>
              <a:rPr lang="de-DE" dirty="0">
                <a:effectLst/>
              </a:rPr>
              <a:t>und der </a:t>
            </a:r>
            <a:r>
              <a:rPr lang="de-DE" dirty="0" smtClean="0">
                <a:effectLst/>
              </a:rPr>
              <a:t>metrische </a:t>
            </a:r>
            <a:r>
              <a:rPr lang="de-DE" dirty="0">
                <a:effectLst/>
              </a:rPr>
              <a:t>Schwerpunkt jeweils etwas lauter geschlagen wird. (Die Beispiele stammen alle aus dem </a:t>
            </a:r>
            <a:r>
              <a:rPr lang="de-DE" dirty="0" smtClean="0">
                <a:effectLst/>
              </a:rPr>
              <a:t>14. Streichquartett </a:t>
            </a:r>
            <a:r>
              <a:rPr lang="de-DE" dirty="0">
                <a:effectLst/>
              </a:rPr>
              <a:t>von </a:t>
            </a:r>
            <a:r>
              <a:rPr lang="de-DE" dirty="0" smtClean="0">
                <a:effectLst/>
              </a:rPr>
              <a:t>Franzi Schubert</a:t>
            </a:r>
            <a:r>
              <a:rPr lang="de-DE" dirty="0">
                <a:effectLst/>
              </a:rPr>
              <a:t>, das auch Thema der Sitzung ist, allerdings aus anderen Sätzen).</a:t>
            </a:r>
          </a:p>
          <a:p>
            <a:pPr marL="36900" indent="0">
              <a:buNone/>
            </a:pPr>
            <a:endParaRPr lang="de-DE" dirty="0" smtClean="0">
              <a:effectLst/>
            </a:endParaRPr>
          </a:p>
          <a:p>
            <a:pPr marL="36900" indent="0">
              <a:buNone/>
            </a:pPr>
            <a:endParaRPr lang="de-DE" dirty="0">
              <a:effectLst/>
            </a:endParaRPr>
          </a:p>
          <a:p>
            <a:pPr marL="36900" indent="0">
              <a:buNone/>
            </a:pPr>
            <a:r>
              <a:rPr lang="de-DE" b="1" dirty="0" smtClean="0">
                <a:effectLst/>
              </a:rPr>
              <a:t>1. Beispiel</a:t>
            </a:r>
            <a:r>
              <a:rPr lang="de-DE" b="1" dirty="0">
                <a:effectLst/>
              </a:rPr>
              <a:t>: Seitenthema aus dem 1. </a:t>
            </a:r>
            <a:r>
              <a:rPr lang="de-DE" b="1" dirty="0" smtClean="0">
                <a:effectLst/>
              </a:rPr>
              <a:t>Satz („</a:t>
            </a:r>
            <a:r>
              <a:rPr lang="de-DE" b="1" dirty="0">
                <a:effectLst/>
              </a:rPr>
              <a:t>14 - Streichquartett </a:t>
            </a:r>
            <a:r>
              <a:rPr lang="de-DE" b="1" dirty="0" smtClean="0">
                <a:effectLst/>
              </a:rPr>
              <a:t>1“)</a:t>
            </a:r>
          </a:p>
          <a:p>
            <a:pPr marL="36900" indent="0">
              <a:buNone/>
            </a:pPr>
            <a:r>
              <a:rPr lang="de-DE" dirty="0" smtClean="0">
                <a:effectLst/>
              </a:rPr>
              <a:t>Taktart</a:t>
            </a:r>
            <a:r>
              <a:rPr lang="de-DE" dirty="0">
                <a:effectLst/>
              </a:rPr>
              <a:t>: </a:t>
            </a:r>
            <a:r>
              <a:rPr lang="de-DE" dirty="0" smtClean="0">
                <a:effectLst/>
              </a:rPr>
              <a:t>4er</a:t>
            </a:r>
            <a:br>
              <a:rPr lang="de-DE" dirty="0" smtClean="0">
                <a:effectLst/>
              </a:rPr>
            </a:br>
            <a:r>
              <a:rPr lang="de-DE" dirty="0" smtClean="0">
                <a:effectLst/>
              </a:rPr>
              <a:t>Umfang </a:t>
            </a:r>
            <a:r>
              <a:rPr lang="de-DE" dirty="0">
                <a:effectLst/>
              </a:rPr>
              <a:t>der Phrase: 10 Takte, die sich nochmal in jeweils 5 Takte unterteilen (nach einem kurzen Einleitungstakt), formelhaft so darstellbar: (5+5)</a:t>
            </a:r>
          </a:p>
        </p:txBody>
      </p:sp>
    </p:spTree>
    <p:extLst>
      <p:ext uri="{BB962C8B-B14F-4D97-AF65-F5344CB8AC3E}">
        <p14:creationId xmlns:p14="http://schemas.microsoft.com/office/powerpoint/2010/main" val="5104482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a:effectLst/>
              </a:rPr>
              <a:t>1. Metrum, Takt und kleinere Zusammenhänge</a:t>
            </a:r>
          </a:p>
        </p:txBody>
      </p:sp>
      <p:sp>
        <p:nvSpPr>
          <p:cNvPr id="3" name="Inhaltsplatzhalter 2"/>
          <p:cNvSpPr>
            <a:spLocks noGrp="1"/>
          </p:cNvSpPr>
          <p:nvPr>
            <p:ph idx="1"/>
          </p:nvPr>
        </p:nvSpPr>
        <p:spPr>
          <a:xfrm>
            <a:off x="913795" y="1732450"/>
            <a:ext cx="10353762" cy="4640642"/>
          </a:xfrm>
        </p:spPr>
        <p:txBody>
          <a:bodyPr>
            <a:normAutofit fontScale="92500" lnSpcReduction="20000"/>
          </a:bodyPr>
          <a:lstStyle/>
          <a:p>
            <a:pPr marL="36900" indent="0">
              <a:buNone/>
            </a:pPr>
            <a:r>
              <a:rPr lang="de-DE" b="1" dirty="0">
                <a:effectLst/>
              </a:rPr>
              <a:t>2. Beispiel: Hauptthema aus dem 1. Satz („15 - Streichquartett </a:t>
            </a:r>
            <a:r>
              <a:rPr lang="de-DE" b="1" dirty="0" smtClean="0">
                <a:effectLst/>
              </a:rPr>
              <a:t>2“)</a:t>
            </a:r>
          </a:p>
          <a:p>
            <a:pPr marL="36900" indent="0">
              <a:buNone/>
            </a:pPr>
            <a:r>
              <a:rPr lang="de-DE" dirty="0" smtClean="0">
                <a:effectLst/>
              </a:rPr>
              <a:t>Taktart</a:t>
            </a:r>
            <a:r>
              <a:rPr lang="de-DE" dirty="0">
                <a:effectLst/>
              </a:rPr>
              <a:t>: </a:t>
            </a:r>
            <a:r>
              <a:rPr lang="de-DE" dirty="0" smtClean="0">
                <a:effectLst/>
              </a:rPr>
              <a:t>4er</a:t>
            </a:r>
            <a:br>
              <a:rPr lang="de-DE" dirty="0" smtClean="0">
                <a:effectLst/>
              </a:rPr>
            </a:br>
            <a:r>
              <a:rPr lang="de-DE" dirty="0" smtClean="0">
                <a:effectLst/>
              </a:rPr>
              <a:t>Umfang </a:t>
            </a:r>
            <a:r>
              <a:rPr lang="de-DE" dirty="0">
                <a:effectLst/>
              </a:rPr>
              <a:t>der Phrase: 14 Takte, nochmal unterteilbar in 4 Anfangs- und 10 fortführende Takte (</a:t>
            </a:r>
            <a:r>
              <a:rPr lang="de-DE" dirty="0" smtClean="0">
                <a:effectLst/>
              </a:rPr>
              <a:t>4+10)</a:t>
            </a:r>
          </a:p>
          <a:p>
            <a:pPr marL="36900" indent="0" algn="just">
              <a:buNone/>
            </a:pPr>
            <a:r>
              <a:rPr lang="de-DE" dirty="0" smtClean="0">
                <a:effectLst/>
              </a:rPr>
              <a:t>Hinweis</a:t>
            </a:r>
            <a:r>
              <a:rPr lang="de-DE" dirty="0">
                <a:effectLst/>
              </a:rPr>
              <a:t>: Wie Sie hören werden, ist das Metrum in klassischer Musik nicht notwendigerweise </a:t>
            </a:r>
            <a:r>
              <a:rPr lang="de-DE" dirty="0" err="1" smtClean="0">
                <a:effectLst/>
              </a:rPr>
              <a:t>kon-stant</a:t>
            </a:r>
            <a:r>
              <a:rPr lang="de-DE" dirty="0" smtClean="0">
                <a:effectLst/>
              </a:rPr>
              <a:t> </a:t>
            </a:r>
            <a:r>
              <a:rPr lang="de-DE" dirty="0">
                <a:effectLst/>
              </a:rPr>
              <a:t>gleich bleibend, sondern kann zur Steigerung des Ausdrucks schwanken. Insbesondere am Ende können Sie hören wie es langsamer wird</a:t>
            </a:r>
            <a:r>
              <a:rPr lang="de-DE" dirty="0" smtClean="0">
                <a:effectLst/>
              </a:rPr>
              <a:t>.</a:t>
            </a:r>
          </a:p>
          <a:p>
            <a:pPr marL="36900" indent="0" algn="just">
              <a:buNone/>
            </a:pPr>
            <a:endParaRPr lang="de-DE" dirty="0">
              <a:effectLst/>
            </a:endParaRPr>
          </a:p>
          <a:p>
            <a:pPr marL="36900" indent="0">
              <a:buNone/>
            </a:pPr>
            <a:r>
              <a:rPr lang="de-DE" b="1" dirty="0">
                <a:effectLst/>
              </a:rPr>
              <a:t>3. Beispiel: Seitenthema aus dem 3. Satz („16 - Streichquartett </a:t>
            </a:r>
            <a:r>
              <a:rPr lang="de-DE" b="1" dirty="0" smtClean="0">
                <a:effectLst/>
              </a:rPr>
              <a:t>3“)</a:t>
            </a:r>
          </a:p>
          <a:p>
            <a:pPr marL="36900" indent="0">
              <a:buNone/>
            </a:pPr>
            <a:r>
              <a:rPr lang="de-DE" dirty="0" smtClean="0">
                <a:effectLst/>
              </a:rPr>
              <a:t>Taktart</a:t>
            </a:r>
            <a:r>
              <a:rPr lang="de-DE" dirty="0">
                <a:effectLst/>
              </a:rPr>
              <a:t>: </a:t>
            </a:r>
            <a:r>
              <a:rPr lang="de-DE" dirty="0" smtClean="0">
                <a:effectLst/>
              </a:rPr>
              <a:t>3er</a:t>
            </a:r>
            <a:br>
              <a:rPr lang="de-DE" dirty="0" smtClean="0">
                <a:effectLst/>
              </a:rPr>
            </a:br>
            <a:r>
              <a:rPr lang="de-DE" dirty="0" smtClean="0">
                <a:effectLst/>
              </a:rPr>
              <a:t>Umfang </a:t>
            </a:r>
            <a:r>
              <a:rPr lang="de-DE" dirty="0">
                <a:effectLst/>
              </a:rPr>
              <a:t>der Phrase: 24 Takte, die nochmal in 16, die wiederum nochmal in 8 Takte unterteilbar sind ((8+8)+(8+8</a:t>
            </a:r>
            <a:r>
              <a:rPr lang="de-DE" dirty="0" smtClean="0">
                <a:effectLst/>
              </a:rPr>
              <a:t>))</a:t>
            </a:r>
          </a:p>
          <a:p>
            <a:pPr marL="36900" indent="0" algn="just">
              <a:buNone/>
            </a:pPr>
            <a:r>
              <a:rPr lang="de-DE" dirty="0" smtClean="0">
                <a:effectLst/>
              </a:rPr>
              <a:t>Hinweis</a:t>
            </a:r>
            <a:r>
              <a:rPr lang="de-DE" dirty="0">
                <a:effectLst/>
              </a:rPr>
              <a:t>: Sie sehen, dass diese Phrase sehr symmetrisch und gemäß 2er-Potenzen gebaut ist. Dieser symmetrische Bau wird oft als der Normalfall behandelt, von dem andere unsymmetrische Phrasen wie die vorigen abweichen</a:t>
            </a:r>
            <a:r>
              <a:rPr lang="de-DE" dirty="0" smtClean="0">
                <a:effectLst/>
              </a:rPr>
              <a:t>.</a:t>
            </a:r>
            <a:endParaRPr lang="de-DE" dirty="0">
              <a:effectLst/>
            </a:endParaRPr>
          </a:p>
          <a:p>
            <a:pPr marL="36900" indent="0" algn="just">
              <a:buNone/>
            </a:pPr>
            <a:endParaRPr lang="de-DE" dirty="0">
              <a:effectLst/>
            </a:endParaRPr>
          </a:p>
          <a:p>
            <a:pPr marL="36900" indent="0" algn="just">
              <a:buNone/>
            </a:pPr>
            <a:endParaRPr lang="de-DE" dirty="0">
              <a:effectLst/>
            </a:endParaRPr>
          </a:p>
        </p:txBody>
      </p:sp>
    </p:spTree>
    <p:extLst>
      <p:ext uri="{BB962C8B-B14F-4D97-AF65-F5344CB8AC3E}">
        <p14:creationId xmlns:p14="http://schemas.microsoft.com/office/powerpoint/2010/main" val="36398956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a:effectLst/>
              </a:rPr>
              <a:t>1. Metrum, Takt und kleinere Zusammenhänge</a:t>
            </a:r>
          </a:p>
        </p:txBody>
      </p:sp>
      <p:sp>
        <p:nvSpPr>
          <p:cNvPr id="3" name="Inhaltsplatzhalter 2"/>
          <p:cNvSpPr>
            <a:spLocks noGrp="1"/>
          </p:cNvSpPr>
          <p:nvPr>
            <p:ph idx="1"/>
          </p:nvPr>
        </p:nvSpPr>
        <p:spPr/>
        <p:txBody>
          <a:bodyPr/>
          <a:lstStyle/>
          <a:p>
            <a:pPr marL="36900" indent="0">
              <a:buNone/>
            </a:pPr>
            <a:r>
              <a:rPr lang="de-DE" b="1" dirty="0">
                <a:effectLst/>
              </a:rPr>
              <a:t>4. Beispiel: Anfangsthema aus dem 4. Satz („17 - Streichquartett </a:t>
            </a:r>
            <a:r>
              <a:rPr lang="de-DE" b="1" dirty="0" smtClean="0">
                <a:effectLst/>
              </a:rPr>
              <a:t>4“)</a:t>
            </a:r>
          </a:p>
          <a:p>
            <a:pPr marL="36900" indent="0">
              <a:buNone/>
            </a:pPr>
            <a:r>
              <a:rPr lang="de-DE" dirty="0" smtClean="0">
                <a:effectLst/>
              </a:rPr>
              <a:t>Taktart</a:t>
            </a:r>
            <a:r>
              <a:rPr lang="de-DE" dirty="0">
                <a:effectLst/>
              </a:rPr>
              <a:t>: </a:t>
            </a:r>
            <a:r>
              <a:rPr lang="de-DE" dirty="0" smtClean="0">
                <a:effectLst/>
              </a:rPr>
              <a:t>2er</a:t>
            </a:r>
            <a:br>
              <a:rPr lang="de-DE" dirty="0" smtClean="0">
                <a:effectLst/>
              </a:rPr>
            </a:br>
            <a:r>
              <a:rPr lang="de-DE" dirty="0" smtClean="0">
                <a:effectLst/>
              </a:rPr>
              <a:t>Umfang </a:t>
            </a:r>
            <a:r>
              <a:rPr lang="de-DE" dirty="0">
                <a:effectLst/>
              </a:rPr>
              <a:t>der Phrase: 16 Takte ((4+4)+(4+4))</a:t>
            </a:r>
          </a:p>
          <a:p>
            <a:pPr marL="36900" indent="0" algn="just">
              <a:buNone/>
            </a:pPr>
            <a:r>
              <a:rPr lang="de-DE" dirty="0">
                <a:effectLst/>
              </a:rPr>
              <a:t>Hinweis: Die zwei Grundschläge sind hier nochmal in drei weitere unterteilt, die aber so schnell aufeinander folgen, dass es am Anfang sehr schwer ist, sie abzuzählen. Diese Taktart wird meist als 6/8-Takt (sprich: Sechs-Achteltakt) notiert und kann aufgrund ihrer </a:t>
            </a:r>
            <a:r>
              <a:rPr lang="de-DE" dirty="0" smtClean="0">
                <a:effectLst/>
              </a:rPr>
              <a:t>Binnen-unterteilung </a:t>
            </a:r>
            <a:r>
              <a:rPr lang="de-DE" dirty="0">
                <a:effectLst/>
              </a:rPr>
              <a:t>den galoppierenden Charakter haben, den sie in diesem Stück annimmt.</a:t>
            </a:r>
          </a:p>
        </p:txBody>
      </p:sp>
    </p:spTree>
    <p:extLst>
      <p:ext uri="{BB962C8B-B14F-4D97-AF65-F5344CB8AC3E}">
        <p14:creationId xmlns:p14="http://schemas.microsoft.com/office/powerpoint/2010/main" val="42903596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smtClean="0">
                <a:effectLst/>
              </a:rPr>
              <a:t>2</a:t>
            </a:r>
            <a:r>
              <a:rPr lang="de-DE" sz="2700" b="1" i="1" dirty="0">
                <a:effectLst/>
              </a:rPr>
              <a:t>. Akkorde und harmonische Zusammenhänge</a:t>
            </a:r>
          </a:p>
        </p:txBody>
      </p:sp>
      <p:sp>
        <p:nvSpPr>
          <p:cNvPr id="3" name="Inhaltsplatzhalter 2"/>
          <p:cNvSpPr>
            <a:spLocks noGrp="1"/>
          </p:cNvSpPr>
          <p:nvPr>
            <p:ph idx="1"/>
          </p:nvPr>
        </p:nvSpPr>
        <p:spPr/>
        <p:txBody>
          <a:bodyPr/>
          <a:lstStyle/>
          <a:p>
            <a:pPr marL="36900" indent="0" algn="just">
              <a:buNone/>
            </a:pPr>
            <a:r>
              <a:rPr lang="de-DE" dirty="0">
                <a:effectLst/>
              </a:rPr>
              <a:t>Während die Melodie aus einzelnen Tönen besteht, genauer: aus einer Kombination von </a:t>
            </a:r>
            <a:r>
              <a:rPr lang="de-DE" dirty="0" smtClean="0">
                <a:effectLst/>
              </a:rPr>
              <a:t>Rhythmus </a:t>
            </a:r>
            <a:r>
              <a:rPr lang="de-DE" dirty="0">
                <a:effectLst/>
              </a:rPr>
              <a:t>und Tonhöhe, ist ein weiteres wichtiges Element der Musik die Harmonie. Sie ergibt sich aus dem gleichzeitigen Erklingen von Tönen. Die wichtigste Form des </a:t>
            </a:r>
            <a:r>
              <a:rPr lang="de-DE" dirty="0" err="1" smtClean="0">
                <a:effectLst/>
              </a:rPr>
              <a:t>Zusam-menklingens</a:t>
            </a:r>
            <a:r>
              <a:rPr lang="de-DE" dirty="0" smtClean="0">
                <a:effectLst/>
              </a:rPr>
              <a:t> </a:t>
            </a:r>
            <a:r>
              <a:rPr lang="de-DE" dirty="0">
                <a:effectLst/>
              </a:rPr>
              <a:t>in der traditionellen europäischen Musik ist die von mindestens drei Tönen, Akkorde genannt. Von den Akkorden gibt es zwei Hauptarten: Dur- und Moll-Akkorde. Ihr Charakter kann sehr verschiedenartig sein, aber als grobe Richtung kann man sagen, dass Dur-Akkorde eher fröhlich, zufrieden oder positiv, Moll-Akkorde eher traurig, ernst oder negativ klingen. (Es gibt auch noch weitere Arten von Akkorden, wie verminderte, übermäßige oder solche mit mehr als nur drei Tönen, aber auch hier geht es zunächst um eine grobe Orientierung.)</a:t>
            </a:r>
          </a:p>
        </p:txBody>
      </p:sp>
    </p:spTree>
    <p:extLst>
      <p:ext uri="{BB962C8B-B14F-4D97-AF65-F5344CB8AC3E}">
        <p14:creationId xmlns:p14="http://schemas.microsoft.com/office/powerpoint/2010/main" val="208868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smtClean="0">
                <a:effectLst/>
              </a:rPr>
              <a:t>2</a:t>
            </a:r>
            <a:r>
              <a:rPr lang="de-DE" sz="2700" b="1" i="1" dirty="0">
                <a:effectLst/>
              </a:rPr>
              <a:t>. Akkorde und harmonische Zusammenhänge</a:t>
            </a:r>
          </a:p>
        </p:txBody>
      </p:sp>
      <p:sp>
        <p:nvSpPr>
          <p:cNvPr id="3" name="Inhaltsplatzhalter 2"/>
          <p:cNvSpPr>
            <a:spLocks noGrp="1"/>
          </p:cNvSpPr>
          <p:nvPr>
            <p:ph idx="1"/>
          </p:nvPr>
        </p:nvSpPr>
        <p:spPr/>
        <p:txBody>
          <a:bodyPr/>
          <a:lstStyle/>
          <a:p>
            <a:pPr marL="36900" indent="0" algn="just">
              <a:buNone/>
            </a:pPr>
            <a:r>
              <a:rPr lang="de-DE" dirty="0">
                <a:effectLst/>
              </a:rPr>
              <a:t>Neben den Akkorden, die in Dur oder Moll auftreten, können auch größere oder kleinere </a:t>
            </a:r>
            <a:r>
              <a:rPr lang="de-DE" dirty="0" smtClean="0">
                <a:effectLst/>
              </a:rPr>
              <a:t>Zusammenhänge </a:t>
            </a:r>
            <a:r>
              <a:rPr lang="de-DE" dirty="0">
                <a:effectLst/>
              </a:rPr>
              <a:t>in Dur oder Moll stehen. Diese Zusammenhänge sind nämlich so </a:t>
            </a:r>
            <a:r>
              <a:rPr lang="de-DE" dirty="0" err="1" smtClean="0">
                <a:effectLst/>
              </a:rPr>
              <a:t>orga-nisiert</a:t>
            </a:r>
            <a:r>
              <a:rPr lang="de-DE" dirty="0">
                <a:effectLst/>
              </a:rPr>
              <a:t>, dass sie bei bestimmten Akkorden ihren Schwerpunkt haben und je nachdem, ob dies ein Dur- oder Moll-Akkord ist, wird auch der gesamte Zusammenhang als Dur oder Moll bezeichnet. Oft steht der harmonische Schwerpunkt am Anfang und am Ende des </a:t>
            </a:r>
            <a:r>
              <a:rPr lang="de-DE" dirty="0" err="1" smtClean="0">
                <a:effectLst/>
              </a:rPr>
              <a:t>Zusam-menhangs</a:t>
            </a:r>
            <a:r>
              <a:rPr lang="de-DE" dirty="0" smtClean="0">
                <a:effectLst/>
              </a:rPr>
              <a:t> </a:t>
            </a:r>
            <a:r>
              <a:rPr lang="de-DE" dirty="0">
                <a:effectLst/>
              </a:rPr>
              <a:t>und oft sind auch die übrigen Akkorde eher Dur- oder eher Moll-Akkorde, dem </a:t>
            </a:r>
            <a:r>
              <a:rPr lang="de-DE" dirty="0" smtClean="0">
                <a:effectLst/>
              </a:rPr>
              <a:t>harmonischen </a:t>
            </a:r>
            <a:r>
              <a:rPr lang="de-DE" dirty="0">
                <a:effectLst/>
              </a:rPr>
              <a:t>Schwerpunkt </a:t>
            </a:r>
            <a:r>
              <a:rPr lang="de-DE" dirty="0" smtClean="0">
                <a:effectLst/>
              </a:rPr>
              <a:t>entsprechend.</a:t>
            </a:r>
          </a:p>
          <a:p>
            <a:pPr marL="36900" indent="0" algn="just">
              <a:buNone/>
            </a:pPr>
            <a:r>
              <a:rPr lang="de-DE" dirty="0" smtClean="0">
                <a:effectLst/>
              </a:rPr>
              <a:t>In </a:t>
            </a:r>
            <a:r>
              <a:rPr lang="de-DE" dirty="0">
                <a:effectLst/>
              </a:rPr>
              <a:t>einem Musikstück muss der harmonische Schwerpunkt nicht durchgängig derselbe bleiben, sondern kann wechseln. Passagen, in denen dieser Wechsel geschieht nennt man Modulationen.</a:t>
            </a:r>
          </a:p>
          <a:p>
            <a:pPr marL="36900" indent="0" algn="just">
              <a:buNone/>
            </a:pPr>
            <a:endParaRPr lang="de-DE" dirty="0">
              <a:effectLst/>
            </a:endParaRPr>
          </a:p>
        </p:txBody>
      </p:sp>
    </p:spTree>
    <p:extLst>
      <p:ext uri="{BB962C8B-B14F-4D97-AF65-F5344CB8AC3E}">
        <p14:creationId xmlns:p14="http://schemas.microsoft.com/office/powerpoint/2010/main" val="3591111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smtClean="0">
                <a:effectLst/>
              </a:rPr>
              <a:t>2</a:t>
            </a:r>
            <a:r>
              <a:rPr lang="de-DE" sz="2700" b="1" i="1" dirty="0">
                <a:effectLst/>
              </a:rPr>
              <a:t>. Akkorde und harmonische Zusammenhänge</a:t>
            </a:r>
          </a:p>
        </p:txBody>
      </p:sp>
      <p:sp>
        <p:nvSpPr>
          <p:cNvPr id="3" name="Inhaltsplatzhalter 2"/>
          <p:cNvSpPr>
            <a:spLocks noGrp="1"/>
          </p:cNvSpPr>
          <p:nvPr>
            <p:ph idx="1"/>
          </p:nvPr>
        </p:nvSpPr>
        <p:spPr/>
        <p:txBody>
          <a:bodyPr>
            <a:normAutofit fontScale="85000" lnSpcReduction="10000"/>
          </a:bodyPr>
          <a:lstStyle/>
          <a:p>
            <a:pPr marL="36900" indent="0" algn="just">
              <a:buNone/>
            </a:pPr>
            <a:r>
              <a:rPr lang="de-DE" dirty="0">
                <a:effectLst/>
              </a:rPr>
              <a:t>Im Folgenden können Sie drei kleinere harmonische Zusammenhänge hören. Versuchen Sie den Charakter von Dur und Moll (abgekürzt: D, M) für jeden Akkord sowie den Charakter des harmonischen Schwerpunkts, der mit einem Sternchen bezeichnet ist, nachzuvollziehen.</a:t>
            </a:r>
          </a:p>
          <a:p>
            <a:pPr marL="36900" indent="0" algn="just">
              <a:buNone/>
            </a:pPr>
            <a:endParaRPr lang="de-DE" dirty="0">
              <a:effectLst/>
            </a:endParaRPr>
          </a:p>
          <a:p>
            <a:pPr marL="36900" indent="0" algn="just">
              <a:buNone/>
            </a:pPr>
            <a:r>
              <a:rPr lang="de-DE" b="1" dirty="0">
                <a:effectLst/>
              </a:rPr>
              <a:t>1. </a:t>
            </a:r>
            <a:r>
              <a:rPr lang="de-DE" b="1" dirty="0" smtClean="0">
                <a:effectLst/>
              </a:rPr>
              <a:t>Beispiel: </a:t>
            </a:r>
            <a:r>
              <a:rPr lang="de-DE" b="1" dirty="0">
                <a:effectLst/>
              </a:rPr>
              <a:t>Dur-Kadenz („18 - Kadenz </a:t>
            </a:r>
            <a:r>
              <a:rPr lang="de-DE" b="1" dirty="0" smtClean="0">
                <a:effectLst/>
              </a:rPr>
              <a:t>1“)</a:t>
            </a:r>
            <a:endParaRPr lang="de-DE" b="1" dirty="0">
              <a:effectLst/>
            </a:endParaRPr>
          </a:p>
          <a:p>
            <a:pPr marL="36900" indent="0" algn="just">
              <a:buNone/>
            </a:pPr>
            <a:r>
              <a:rPr lang="de-DE" dirty="0">
                <a:effectLst/>
              </a:rPr>
              <a:t>D* - D - D – D*</a:t>
            </a:r>
          </a:p>
          <a:p>
            <a:pPr marL="36900" indent="0" algn="just">
              <a:buNone/>
            </a:pPr>
            <a:endParaRPr lang="de-DE" dirty="0" smtClean="0">
              <a:effectLst/>
            </a:endParaRPr>
          </a:p>
          <a:p>
            <a:pPr marL="36900" indent="0" algn="just">
              <a:buNone/>
            </a:pPr>
            <a:r>
              <a:rPr lang="de-DE" b="1" dirty="0" smtClean="0">
                <a:effectLst/>
              </a:rPr>
              <a:t>2. Beispiel: </a:t>
            </a:r>
            <a:r>
              <a:rPr lang="de-DE" b="1" dirty="0">
                <a:effectLst/>
              </a:rPr>
              <a:t>Moll-Kadenz („19 - Kadenz </a:t>
            </a:r>
            <a:r>
              <a:rPr lang="de-DE" b="1" dirty="0" smtClean="0">
                <a:effectLst/>
              </a:rPr>
              <a:t>2“)</a:t>
            </a:r>
          </a:p>
          <a:p>
            <a:pPr marL="36900" indent="0" algn="just">
              <a:buNone/>
            </a:pPr>
            <a:r>
              <a:rPr lang="de-DE" dirty="0" smtClean="0">
                <a:effectLst/>
              </a:rPr>
              <a:t>M</a:t>
            </a:r>
            <a:r>
              <a:rPr lang="de-DE" dirty="0">
                <a:effectLst/>
              </a:rPr>
              <a:t>* - M - D – M*</a:t>
            </a:r>
          </a:p>
          <a:p>
            <a:pPr marL="36900" indent="0" algn="just">
              <a:buNone/>
            </a:pPr>
            <a:endParaRPr lang="de-DE" dirty="0">
              <a:effectLst/>
            </a:endParaRPr>
          </a:p>
          <a:p>
            <a:pPr marL="36900" indent="0" algn="just">
              <a:buNone/>
            </a:pPr>
            <a:r>
              <a:rPr lang="de-DE" b="1" dirty="0">
                <a:effectLst/>
              </a:rPr>
              <a:t>3. Beispiel: Modulation („20 - Kadenz </a:t>
            </a:r>
            <a:r>
              <a:rPr lang="de-DE" b="1" dirty="0" smtClean="0">
                <a:effectLst/>
              </a:rPr>
              <a:t>3“)</a:t>
            </a:r>
            <a:endParaRPr lang="de-DE" b="1" dirty="0">
              <a:effectLst/>
            </a:endParaRPr>
          </a:p>
          <a:p>
            <a:pPr marL="36900" indent="0" algn="just">
              <a:buNone/>
            </a:pPr>
            <a:r>
              <a:rPr lang="de-DE" dirty="0">
                <a:effectLst/>
              </a:rPr>
              <a:t>D* - D - D - D* - D* - M - D - M* - M* - M - D – M</a:t>
            </a:r>
            <a:r>
              <a:rPr lang="de-DE" dirty="0" smtClean="0">
                <a:effectLst/>
              </a:rPr>
              <a:t>*</a:t>
            </a:r>
            <a:endParaRPr lang="de-DE" dirty="0">
              <a:effectLst/>
            </a:endParaRPr>
          </a:p>
        </p:txBody>
      </p:sp>
    </p:spTree>
    <p:extLst>
      <p:ext uri="{BB962C8B-B14F-4D97-AF65-F5344CB8AC3E}">
        <p14:creationId xmlns:p14="http://schemas.microsoft.com/office/powerpoint/2010/main" val="1303205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smtClean="0">
                <a:effectLst/>
              </a:rPr>
              <a:t>2</a:t>
            </a:r>
            <a:r>
              <a:rPr lang="de-DE" sz="2700" b="1" i="1" dirty="0">
                <a:effectLst/>
              </a:rPr>
              <a:t>. Akkorde und harmonische Zusammenhänge</a:t>
            </a:r>
          </a:p>
        </p:txBody>
      </p:sp>
      <p:sp>
        <p:nvSpPr>
          <p:cNvPr id="3" name="Inhaltsplatzhalter 2"/>
          <p:cNvSpPr>
            <a:spLocks noGrp="1"/>
          </p:cNvSpPr>
          <p:nvPr>
            <p:ph idx="1"/>
          </p:nvPr>
        </p:nvSpPr>
        <p:spPr/>
        <p:txBody>
          <a:bodyPr>
            <a:normAutofit fontScale="85000" lnSpcReduction="20000"/>
          </a:bodyPr>
          <a:lstStyle/>
          <a:p>
            <a:pPr marL="36900" indent="0" algn="just">
              <a:buNone/>
            </a:pPr>
            <a:r>
              <a:rPr lang="de-DE" b="1" dirty="0">
                <a:effectLst/>
              </a:rPr>
              <a:t>4. Beispiel - Anfang der Ouvertüre zu "Ein Sommernachtstraum" von Mendelssohn („21 - Kadenz </a:t>
            </a:r>
            <a:r>
              <a:rPr lang="de-DE" b="1" dirty="0" smtClean="0">
                <a:effectLst/>
              </a:rPr>
              <a:t>4“)</a:t>
            </a:r>
            <a:endParaRPr lang="de-DE" b="1" dirty="0">
              <a:effectLst/>
            </a:endParaRPr>
          </a:p>
          <a:p>
            <a:pPr marL="36900" indent="0" algn="just">
              <a:buNone/>
            </a:pPr>
            <a:r>
              <a:rPr lang="de-DE" dirty="0">
                <a:effectLst/>
              </a:rPr>
              <a:t>D* - D - M - D* - M*</a:t>
            </a:r>
          </a:p>
          <a:p>
            <a:pPr marL="36900" indent="0" algn="just">
              <a:buNone/>
            </a:pPr>
            <a:r>
              <a:rPr lang="de-DE" dirty="0">
                <a:effectLst/>
              </a:rPr>
              <a:t>Hinweis: Der Anfangsakkord ist eigentlich uneindeutig, weil er nur aus zwei Tönen besteht, also eigentlich noch nicht wirklich ein Akkord ist. Es ergibt sich aber aus dem Zusammenhang, das er den harmonischen Dur-Schwerpunkt vertritt. Der Wechsel vom Dur- zum Moll-Schwerpunkt am Ende des Beispiels ist in diesem Fall keine Modulation, weil der Wechsel abrupt und nicht durch einen Übergang geschieht.</a:t>
            </a:r>
          </a:p>
          <a:p>
            <a:pPr marL="36900" indent="0" algn="just">
              <a:buNone/>
            </a:pPr>
            <a:endParaRPr lang="de-DE" dirty="0">
              <a:effectLst/>
            </a:endParaRPr>
          </a:p>
          <a:p>
            <a:pPr marL="36900" indent="0" algn="just">
              <a:buNone/>
            </a:pPr>
            <a:r>
              <a:rPr lang="de-DE" b="1" dirty="0">
                <a:effectLst/>
              </a:rPr>
              <a:t>5. Beispiel - Anfang des Präludiums Es-Moll aus dem "Wohltemperierten Klavier" von J. S. Bach („22 - Kadenz </a:t>
            </a:r>
            <a:r>
              <a:rPr lang="de-DE" b="1" dirty="0" smtClean="0">
                <a:effectLst/>
              </a:rPr>
              <a:t>5“)</a:t>
            </a:r>
            <a:endParaRPr lang="de-DE" b="1" dirty="0">
              <a:effectLst/>
            </a:endParaRPr>
          </a:p>
          <a:p>
            <a:pPr marL="36900" indent="0" algn="just">
              <a:buNone/>
            </a:pPr>
            <a:r>
              <a:rPr lang="de-DE" dirty="0">
                <a:effectLst/>
              </a:rPr>
              <a:t>M* - M - D - M* - D - D* - D - M*</a:t>
            </a:r>
          </a:p>
          <a:p>
            <a:pPr marL="36900" indent="0" algn="just">
              <a:buNone/>
            </a:pPr>
            <a:r>
              <a:rPr lang="de-DE" dirty="0">
                <a:effectLst/>
              </a:rPr>
              <a:t>Hinweis: Das Präludium von Bach steht in einem langsamen 3er-Takt (3/2) und die Harmonie wechselt jeweils mit dem neuen Takt. Eine Ausnahme stellt der dritte Takt dar: Hier wird ein verminderter Akkord gespielt, der auch vollständig erst auf dem zweiten Schlag erscheint, der im Zusammenhang aber einen Dur-Akkord vertritt. Außerdem ist der Moll-Schwerpunkt, der am Ende des Beispiels erreicht ist, nicht derselbe wie am Anfang.</a:t>
            </a:r>
          </a:p>
          <a:p>
            <a:pPr marL="36900" indent="0" algn="just">
              <a:buNone/>
            </a:pPr>
            <a:endParaRPr lang="de-DE" dirty="0">
              <a:effectLst/>
            </a:endParaRPr>
          </a:p>
        </p:txBody>
      </p:sp>
    </p:spTree>
    <p:extLst>
      <p:ext uri="{BB962C8B-B14F-4D97-AF65-F5344CB8AC3E}">
        <p14:creationId xmlns:p14="http://schemas.microsoft.com/office/powerpoint/2010/main" val="26813966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a:effectLst/>
              </a:rPr>
              <a:t>3. Abschließende </a:t>
            </a:r>
            <a:r>
              <a:rPr lang="de-DE" sz="2700" b="1" i="1" dirty="0" smtClean="0">
                <a:effectLst/>
              </a:rPr>
              <a:t>Aufgabe</a:t>
            </a:r>
            <a:endParaRPr lang="de-DE" sz="2700" b="1" i="1" dirty="0">
              <a:effectLst/>
            </a:endParaRPr>
          </a:p>
        </p:txBody>
      </p:sp>
      <p:sp>
        <p:nvSpPr>
          <p:cNvPr id="3" name="Inhaltsplatzhalter 2"/>
          <p:cNvSpPr>
            <a:spLocks noGrp="1"/>
          </p:cNvSpPr>
          <p:nvPr>
            <p:ph idx="1"/>
          </p:nvPr>
        </p:nvSpPr>
        <p:spPr/>
        <p:txBody>
          <a:bodyPr/>
          <a:lstStyle/>
          <a:p>
            <a:pPr marL="36900" indent="0">
              <a:buNone/>
            </a:pPr>
            <a:endParaRPr lang="de-DE" dirty="0" smtClean="0">
              <a:effectLst/>
            </a:endParaRPr>
          </a:p>
          <a:p>
            <a:pPr marL="36900" indent="0">
              <a:buNone/>
            </a:pPr>
            <a:r>
              <a:rPr lang="de-DE" dirty="0" smtClean="0">
                <a:effectLst/>
              </a:rPr>
              <a:t>Hören Sie sich das Thema </a:t>
            </a:r>
            <a:r>
              <a:rPr lang="de-DE" dirty="0">
                <a:effectLst/>
              </a:rPr>
              <a:t>des 2. Satzes aus </a:t>
            </a:r>
            <a:r>
              <a:rPr lang="de-DE" dirty="0" smtClean="0">
                <a:effectLst/>
              </a:rPr>
              <a:t>dem 14. </a:t>
            </a:r>
            <a:r>
              <a:rPr lang="de-DE" dirty="0">
                <a:effectLst/>
              </a:rPr>
              <a:t>Streichquartett a-Moll von Franz Schubert an („23 - Schubert Streichquartett </a:t>
            </a:r>
            <a:r>
              <a:rPr lang="de-DE" dirty="0" smtClean="0">
                <a:effectLst/>
              </a:rPr>
              <a:t>Thema“).</a:t>
            </a:r>
          </a:p>
          <a:p>
            <a:pPr marL="36900" indent="0">
              <a:buNone/>
            </a:pPr>
            <a:r>
              <a:rPr lang="de-DE" dirty="0" smtClean="0">
                <a:effectLst/>
              </a:rPr>
              <a:t>Bestimmen </a:t>
            </a:r>
            <a:r>
              <a:rPr lang="de-DE" dirty="0">
                <a:effectLst/>
              </a:rPr>
              <a:t>Sie </a:t>
            </a:r>
            <a:r>
              <a:rPr lang="de-DE" dirty="0" smtClean="0">
                <a:effectLst/>
              </a:rPr>
              <a:t>daraufhin die </a:t>
            </a:r>
            <a:r>
              <a:rPr lang="de-DE" dirty="0">
                <a:effectLst/>
              </a:rPr>
              <a:t>vorher besprochenen Parameter, also Taktart, Umfang der Phrasen und ob diese Phrasen eher in Dur oder Moll stehen oder modulierend sind</a:t>
            </a:r>
            <a:r>
              <a:rPr lang="de-DE" dirty="0" smtClean="0">
                <a:effectLst/>
              </a:rPr>
              <a:t>. </a:t>
            </a:r>
          </a:p>
          <a:p>
            <a:pPr marL="36900" indent="0">
              <a:buNone/>
            </a:pPr>
            <a:r>
              <a:rPr lang="de-DE" dirty="0" smtClean="0">
                <a:effectLst/>
              </a:rPr>
              <a:t>Vergleichen Sie Ihr Ergebnis mit dem Lösung auf der nächsten Seite.</a:t>
            </a:r>
            <a:endParaRPr lang="de-DE" dirty="0">
              <a:effectLst/>
            </a:endParaRPr>
          </a:p>
          <a:p>
            <a:endParaRPr lang="de-DE" dirty="0">
              <a:effectLst/>
            </a:endParaRPr>
          </a:p>
        </p:txBody>
      </p:sp>
    </p:spTree>
    <p:extLst>
      <p:ext uri="{BB962C8B-B14F-4D97-AF65-F5344CB8AC3E}">
        <p14:creationId xmlns:p14="http://schemas.microsoft.com/office/powerpoint/2010/main" val="9117635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smtClean="0"/>
              <a:t>Vorübungen zur 2. Sitzung</a:t>
            </a:r>
            <a:br>
              <a:rPr lang="de-DE" b="1" dirty="0" smtClean="0"/>
            </a:br>
            <a:r>
              <a:rPr lang="de-DE" sz="2700" b="1" i="1" dirty="0" smtClean="0"/>
              <a:t>1. Technik des Kurvenzeichnens am Beispiel von "Wachet auf"</a:t>
            </a:r>
            <a:endParaRPr lang="de-DE" dirty="0"/>
          </a:p>
        </p:txBody>
      </p:sp>
      <p:sp>
        <p:nvSpPr>
          <p:cNvPr id="3" name="Inhaltsplatzhalter 2"/>
          <p:cNvSpPr>
            <a:spLocks noGrp="1"/>
          </p:cNvSpPr>
          <p:nvPr>
            <p:ph idx="1"/>
          </p:nvPr>
        </p:nvSpPr>
        <p:spPr/>
        <p:txBody>
          <a:bodyPr>
            <a:normAutofit fontScale="92500" lnSpcReduction="10000"/>
          </a:bodyPr>
          <a:lstStyle/>
          <a:p>
            <a:pPr marL="0" indent="0" algn="just">
              <a:lnSpc>
                <a:spcPct val="120000"/>
              </a:lnSpc>
              <a:buNone/>
            </a:pPr>
            <a:r>
              <a:rPr lang="de-DE" dirty="0">
                <a:effectLst/>
              </a:rPr>
              <a:t>Um sich die Form eines Musikstückes anzueignen, braucht es </a:t>
            </a:r>
            <a:r>
              <a:rPr lang="de-DE" dirty="0" smtClean="0">
                <a:effectLst/>
              </a:rPr>
              <a:t>Aufmerksamkeit </a:t>
            </a:r>
            <a:r>
              <a:rPr lang="de-DE" dirty="0">
                <a:effectLst/>
              </a:rPr>
              <a:t>auf die </a:t>
            </a:r>
            <a:r>
              <a:rPr lang="de-DE" dirty="0" err="1" smtClean="0">
                <a:effectLst/>
              </a:rPr>
              <a:t>verschie</a:t>
            </a:r>
            <a:r>
              <a:rPr lang="de-DE" dirty="0" smtClean="0">
                <a:effectLst/>
              </a:rPr>
              <a:t>-denen </a:t>
            </a:r>
            <a:r>
              <a:rPr lang="de-DE" dirty="0">
                <a:effectLst/>
              </a:rPr>
              <a:t>Elemente, aus denen es besteht. Eins dieser Elemente ist traditionellerweise die </a:t>
            </a:r>
            <a:r>
              <a:rPr lang="de-DE" dirty="0" smtClean="0">
                <a:effectLst/>
              </a:rPr>
              <a:t>Melodie</a:t>
            </a:r>
            <a:r>
              <a:rPr lang="de-DE" dirty="0">
                <a:effectLst/>
              </a:rPr>
              <a:t>. Um die Gestalt einer Melodie zu fixieren, wurde in der Musikgeschichte das </a:t>
            </a:r>
            <a:r>
              <a:rPr lang="de-DE" dirty="0" smtClean="0">
                <a:effectLst/>
              </a:rPr>
              <a:t>Notationssystem </a:t>
            </a:r>
            <a:r>
              <a:rPr lang="de-DE" dirty="0">
                <a:effectLst/>
              </a:rPr>
              <a:t>entwickelt. Da dieses System aber sehr exakt ist, braucht es viel Wissen und Übung, um eine </a:t>
            </a:r>
            <a:r>
              <a:rPr lang="de-DE" dirty="0" smtClean="0">
                <a:effectLst/>
              </a:rPr>
              <a:t>gehörte </a:t>
            </a:r>
            <a:r>
              <a:rPr lang="de-DE" dirty="0">
                <a:effectLst/>
              </a:rPr>
              <a:t>Melodie in dieses System zu übertragen. Um sich eine gehörte Melodie zu </a:t>
            </a:r>
            <a:r>
              <a:rPr lang="de-DE" dirty="0" smtClean="0">
                <a:effectLst/>
              </a:rPr>
              <a:t>vergegenwärtigen</a:t>
            </a:r>
            <a:r>
              <a:rPr lang="de-DE" dirty="0">
                <a:effectLst/>
              </a:rPr>
              <a:t>, reicht es in vielen Fällen zunächst aus, wenn man sich den </a:t>
            </a:r>
            <a:r>
              <a:rPr lang="de-DE" dirty="0" smtClean="0">
                <a:effectLst/>
              </a:rPr>
              <a:t>ungefähren </a:t>
            </a:r>
            <a:r>
              <a:rPr lang="de-DE" dirty="0">
                <a:effectLst/>
              </a:rPr>
              <a:t>Tonhöhenverlauf </a:t>
            </a:r>
            <a:r>
              <a:rPr lang="de-DE" dirty="0" smtClean="0">
                <a:effectLst/>
              </a:rPr>
              <a:t>graphisch</a:t>
            </a:r>
            <a:r>
              <a:rPr lang="de-DE" dirty="0">
                <a:effectLst/>
              </a:rPr>
              <a:t>, etwa als Linie oder Kurve darstellt. Dabei lässt sich die Redeweise, dass ein Ton höher als ein anderer ist, auch auf diese Weise der Darstellung übertragen und ein Anstieg der Melodie als steigende Linie, ein Abstieg als fallende Linie und die Wiederholung desselben Tons als horizontale Linie </a:t>
            </a:r>
            <a:r>
              <a:rPr lang="de-DE" dirty="0" smtClean="0">
                <a:effectLst/>
              </a:rPr>
              <a:t>darstellen.</a:t>
            </a:r>
          </a:p>
          <a:p>
            <a:pPr marL="0" indent="0" algn="just">
              <a:lnSpc>
                <a:spcPct val="120000"/>
              </a:lnSpc>
              <a:buNone/>
            </a:pPr>
            <a:r>
              <a:rPr lang="de-DE" dirty="0" smtClean="0">
                <a:effectLst/>
              </a:rPr>
              <a:t>Hinweis: Die Klangbeispiele finden Sie mit dem entsprechenden Namen im beigefügten Ordner „Ästhetische Bildung Klangbeispiele Vorübungen“.</a:t>
            </a:r>
            <a:endParaRPr lang="de-DE" dirty="0">
              <a:effectLst/>
            </a:endParaRPr>
          </a:p>
        </p:txBody>
      </p:sp>
    </p:spTree>
    <p:extLst>
      <p:ext uri="{BB962C8B-B14F-4D97-AF65-F5344CB8AC3E}">
        <p14:creationId xmlns:p14="http://schemas.microsoft.com/office/powerpoint/2010/main" val="37280747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3. Sitzung</a:t>
            </a:r>
            <a:br>
              <a:rPr lang="de-DE" b="1" dirty="0">
                <a:effectLst/>
              </a:rPr>
            </a:br>
            <a:r>
              <a:rPr lang="de-DE" sz="2700" b="1" i="1" dirty="0" smtClean="0">
                <a:effectLst/>
              </a:rPr>
              <a:t>4. Lösung</a:t>
            </a:r>
            <a:endParaRPr lang="de-DE" sz="2700" b="1" i="1" dirty="0">
              <a:effectLst/>
            </a:endParaRPr>
          </a:p>
        </p:txBody>
      </p:sp>
      <p:sp>
        <p:nvSpPr>
          <p:cNvPr id="3" name="Inhaltsplatzhalter 2"/>
          <p:cNvSpPr>
            <a:spLocks noGrp="1"/>
          </p:cNvSpPr>
          <p:nvPr>
            <p:ph idx="1"/>
          </p:nvPr>
        </p:nvSpPr>
        <p:spPr/>
        <p:txBody>
          <a:bodyPr/>
          <a:lstStyle/>
          <a:p>
            <a:pPr marL="36900" indent="0">
              <a:buNone/>
            </a:pPr>
            <a:endParaRPr lang="de-DE" dirty="0" smtClean="0">
              <a:effectLst/>
            </a:endParaRPr>
          </a:p>
          <a:p>
            <a:pPr marL="36900" indent="0">
              <a:buNone/>
            </a:pPr>
            <a:r>
              <a:rPr lang="de-DE" dirty="0" smtClean="0">
                <a:effectLst/>
              </a:rPr>
              <a:t>Taktart</a:t>
            </a:r>
            <a:r>
              <a:rPr lang="de-DE" dirty="0">
                <a:effectLst/>
              </a:rPr>
              <a:t>: 4er</a:t>
            </a:r>
          </a:p>
          <a:p>
            <a:pPr marL="36900" indent="0">
              <a:buNone/>
            </a:pPr>
            <a:endParaRPr lang="de-DE" dirty="0">
              <a:effectLst/>
            </a:endParaRPr>
          </a:p>
          <a:p>
            <a:pPr marL="36900" indent="0">
              <a:buNone/>
            </a:pPr>
            <a:r>
              <a:rPr lang="de-DE" dirty="0">
                <a:effectLst/>
              </a:rPr>
              <a:t>Umfang der Phrasen und Tonartcharakter:</a:t>
            </a:r>
          </a:p>
          <a:p>
            <a:pPr marL="36900" indent="0">
              <a:buNone/>
            </a:pPr>
            <a:r>
              <a:rPr lang="de-DE" dirty="0">
                <a:effectLst/>
              </a:rPr>
              <a:t>1. (4+4) - wird zweimal </a:t>
            </a:r>
            <a:r>
              <a:rPr lang="de-DE" dirty="0" smtClean="0">
                <a:effectLst/>
              </a:rPr>
              <a:t>gespielt</a:t>
            </a:r>
            <a:br>
              <a:rPr lang="de-DE" dirty="0" smtClean="0">
                <a:effectLst/>
              </a:rPr>
            </a:br>
            <a:r>
              <a:rPr lang="de-DE" dirty="0" smtClean="0">
                <a:effectLst/>
              </a:rPr>
              <a:t>Moll</a:t>
            </a:r>
            <a:endParaRPr lang="de-DE" dirty="0">
              <a:effectLst/>
            </a:endParaRPr>
          </a:p>
          <a:p>
            <a:pPr marL="36900" indent="0">
              <a:buNone/>
            </a:pPr>
            <a:r>
              <a:rPr lang="de-DE" dirty="0">
                <a:effectLst/>
              </a:rPr>
              <a:t>2. (4+4) + (4+4) - wird zweimal </a:t>
            </a:r>
            <a:r>
              <a:rPr lang="de-DE" dirty="0" smtClean="0">
                <a:effectLst/>
              </a:rPr>
              <a:t>gespielt</a:t>
            </a:r>
            <a:br>
              <a:rPr lang="de-DE" dirty="0" smtClean="0">
                <a:effectLst/>
              </a:rPr>
            </a:br>
            <a:r>
              <a:rPr lang="de-DE" dirty="0" smtClean="0">
                <a:effectLst/>
              </a:rPr>
              <a:t>erste </a:t>
            </a:r>
            <a:r>
              <a:rPr lang="de-DE" dirty="0">
                <a:effectLst/>
              </a:rPr>
              <a:t>Phrase modulierend nach Dur, zweite Phrase in den ersten vier Takten zunächst Dur, dann in eine neue Dur-Tonart modulierend</a:t>
            </a:r>
          </a:p>
          <a:p>
            <a:pPr marL="36900" indent="0">
              <a:buNone/>
            </a:pPr>
            <a:endParaRPr lang="de-DE" dirty="0">
              <a:effectLst/>
            </a:endParaRPr>
          </a:p>
        </p:txBody>
      </p:sp>
    </p:spTree>
    <p:extLst>
      <p:ext uri="{BB962C8B-B14F-4D97-AF65-F5344CB8AC3E}">
        <p14:creationId xmlns:p14="http://schemas.microsoft.com/office/powerpoint/2010/main" val="67378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4. Sitzung</a:t>
            </a:r>
            <a:br>
              <a:rPr lang="de-DE" b="1" dirty="0">
                <a:effectLst/>
              </a:rPr>
            </a:br>
            <a:r>
              <a:rPr lang="de-DE" sz="2700" b="1" i="1" dirty="0">
                <a:effectLst/>
              </a:rPr>
              <a:t>1. Liedschema - traditionell</a:t>
            </a:r>
          </a:p>
        </p:txBody>
      </p:sp>
      <p:sp>
        <p:nvSpPr>
          <p:cNvPr id="3" name="Inhaltsplatzhalter 2"/>
          <p:cNvSpPr>
            <a:spLocks noGrp="1"/>
          </p:cNvSpPr>
          <p:nvPr>
            <p:ph idx="1"/>
          </p:nvPr>
        </p:nvSpPr>
        <p:spPr/>
        <p:txBody>
          <a:bodyPr/>
          <a:lstStyle/>
          <a:p>
            <a:pPr marL="36900" indent="0" algn="just">
              <a:buNone/>
            </a:pPr>
            <a:r>
              <a:rPr lang="de-DE" dirty="0">
                <a:effectLst/>
              </a:rPr>
              <a:t>Der Aufbau des Liedes, der in der traditionellen Volksmusik üblich war und auf den sich auch die Kunstmusik des beginnenden 19. Jahrhunderts grundsätzlich bezog, bestand in der Reihung von kürzeren musikalischen Zusammenhängen, die analog zu den Einheiten des vertonten Gedichts als Strophen bezeichnet werden. Während in der Volksmusik diese Strophen meist relativ unverändert wiederholt wurden, wurden im Kunstlied verbindende Formteile eingefügt (Einleitung, Überleitung, Nachspiel) und dem Text entsprechend </a:t>
            </a:r>
            <a:r>
              <a:rPr lang="de-DE" dirty="0" smtClean="0">
                <a:effectLst/>
              </a:rPr>
              <a:t>Varia-</a:t>
            </a:r>
            <a:r>
              <a:rPr lang="de-DE" dirty="0" err="1" smtClean="0">
                <a:effectLst/>
              </a:rPr>
              <a:t>tionen</a:t>
            </a:r>
            <a:r>
              <a:rPr lang="de-DE" dirty="0" smtClean="0">
                <a:effectLst/>
              </a:rPr>
              <a:t> </a:t>
            </a:r>
            <a:r>
              <a:rPr lang="de-DE" dirty="0">
                <a:effectLst/>
              </a:rPr>
              <a:t>des Grundgerüsts zugelassen.</a:t>
            </a:r>
          </a:p>
          <a:p>
            <a:pPr marL="36900" indent="0" algn="just">
              <a:buNone/>
            </a:pPr>
            <a:endParaRPr lang="de-DE" dirty="0">
              <a:effectLst/>
            </a:endParaRPr>
          </a:p>
        </p:txBody>
      </p:sp>
    </p:spTree>
    <p:extLst>
      <p:ext uri="{BB962C8B-B14F-4D97-AF65-F5344CB8AC3E}">
        <p14:creationId xmlns:p14="http://schemas.microsoft.com/office/powerpoint/2010/main" val="20861344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4. Sitzung</a:t>
            </a:r>
            <a:br>
              <a:rPr lang="de-DE" b="1" dirty="0">
                <a:effectLst/>
              </a:rPr>
            </a:br>
            <a:r>
              <a:rPr lang="de-DE" sz="2700" b="1" i="1" dirty="0">
                <a:effectLst/>
              </a:rPr>
              <a:t>1. Liedschema - traditionell</a:t>
            </a:r>
          </a:p>
        </p:txBody>
      </p:sp>
      <p:sp>
        <p:nvSpPr>
          <p:cNvPr id="3" name="Inhaltsplatzhalter 2"/>
          <p:cNvSpPr>
            <a:spLocks noGrp="1"/>
          </p:cNvSpPr>
          <p:nvPr>
            <p:ph idx="1"/>
          </p:nvPr>
        </p:nvSpPr>
        <p:spPr/>
        <p:txBody>
          <a:bodyPr>
            <a:normAutofit/>
          </a:bodyPr>
          <a:lstStyle/>
          <a:p>
            <a:pPr marL="36900" indent="0" algn="just">
              <a:buNone/>
            </a:pPr>
            <a:r>
              <a:rPr lang="de-DE" dirty="0" smtClean="0">
                <a:effectLst/>
              </a:rPr>
              <a:t>Von dem Lied „Der Lindenbaum“ von Franz Schubert gibt es eine popularisierte Version, </a:t>
            </a:r>
            <a:r>
              <a:rPr lang="de-DE" dirty="0">
                <a:effectLst/>
              </a:rPr>
              <a:t>die jene beschriebene, weitgehend unveränderte Reihung der Strophen </a:t>
            </a:r>
            <a:r>
              <a:rPr lang="de-DE" dirty="0" smtClean="0">
                <a:effectLst/>
              </a:rPr>
              <a:t>aufweist:</a:t>
            </a:r>
          </a:p>
          <a:p>
            <a:pPr marL="36900" indent="0" algn="just">
              <a:buNone/>
            </a:pPr>
            <a:r>
              <a:rPr lang="de-DE" u="sng" dirty="0">
                <a:effectLst/>
                <a:hlinkClick r:id="rId2"/>
              </a:rPr>
              <a:t>https://www.youtube.com/watch?v=ArxXVQaLKFM</a:t>
            </a:r>
            <a:endParaRPr lang="de-DE" dirty="0">
              <a:effectLst/>
            </a:endParaRPr>
          </a:p>
        </p:txBody>
      </p:sp>
      <p:graphicFrame>
        <p:nvGraphicFramePr>
          <p:cNvPr id="4" name="Tabelle 3"/>
          <p:cNvGraphicFramePr>
            <a:graphicFrameLocks noGrp="1"/>
          </p:cNvGraphicFramePr>
          <p:nvPr>
            <p:extLst>
              <p:ext uri="{D42A27DB-BD31-4B8C-83A1-F6EECF244321}">
                <p14:modId xmlns:p14="http://schemas.microsoft.com/office/powerpoint/2010/main" val="1861511307"/>
              </p:ext>
            </p:extLst>
          </p:nvPr>
        </p:nvGraphicFramePr>
        <p:xfrm>
          <a:off x="913795" y="3185775"/>
          <a:ext cx="10353762" cy="3131898"/>
        </p:xfrm>
        <a:graphic>
          <a:graphicData uri="http://schemas.openxmlformats.org/drawingml/2006/table">
            <a:tbl>
              <a:tblPr firstRow="1" bandRow="1">
                <a:tableStyleId>{5C22544A-7EE6-4342-B048-85BDC9FD1C3A}</a:tableStyleId>
              </a:tblPr>
              <a:tblGrid>
                <a:gridCol w="3451254">
                  <a:extLst>
                    <a:ext uri="{9D8B030D-6E8A-4147-A177-3AD203B41FA5}">
                      <a16:colId xmlns:a16="http://schemas.microsoft.com/office/drawing/2014/main" val="3505988215"/>
                    </a:ext>
                  </a:extLst>
                </a:gridCol>
                <a:gridCol w="3451254">
                  <a:extLst>
                    <a:ext uri="{9D8B030D-6E8A-4147-A177-3AD203B41FA5}">
                      <a16:colId xmlns:a16="http://schemas.microsoft.com/office/drawing/2014/main" val="3942815759"/>
                    </a:ext>
                  </a:extLst>
                </a:gridCol>
                <a:gridCol w="3451254">
                  <a:extLst>
                    <a:ext uri="{9D8B030D-6E8A-4147-A177-3AD203B41FA5}">
                      <a16:colId xmlns:a16="http://schemas.microsoft.com/office/drawing/2014/main" val="2465462310"/>
                    </a:ext>
                  </a:extLst>
                </a:gridCol>
              </a:tblGrid>
              <a:tr h="3131898">
                <a:tc>
                  <a:txBody>
                    <a:bodyPr/>
                    <a:lstStyle/>
                    <a:p>
                      <a:r>
                        <a:rPr lang="de-DE" sz="1800" b="1" i="1" kern="1200" dirty="0" smtClean="0">
                          <a:solidFill>
                            <a:schemeClr val="lt1"/>
                          </a:solidFill>
                          <a:effectLst/>
                          <a:latin typeface="+mn-lt"/>
                          <a:ea typeface="+mn-ea"/>
                          <a:cs typeface="+mn-cs"/>
                        </a:rPr>
                        <a:t>Text (Dichter: Wilhelm Müller)</a:t>
                      </a:r>
                      <a:endParaRPr lang="de-DE" sz="1800" b="1" kern="1200" dirty="0" smtClean="0">
                        <a:solidFill>
                          <a:schemeClr val="lt1"/>
                        </a:solidFill>
                        <a:effectLst/>
                        <a:latin typeface="+mn-lt"/>
                        <a:ea typeface="+mn-ea"/>
                        <a:cs typeface="+mn-cs"/>
                      </a:endParaRPr>
                    </a:p>
                    <a:p>
                      <a:r>
                        <a:rPr lang="de-DE" sz="1800" b="0" kern="1200" dirty="0" smtClean="0">
                          <a:solidFill>
                            <a:schemeClr val="lt1"/>
                          </a:solidFill>
                          <a:effectLst/>
                          <a:latin typeface="+mn-lt"/>
                          <a:ea typeface="+mn-ea"/>
                          <a:cs typeface="+mn-cs"/>
                        </a:rPr>
                        <a:t>Am Brunnen vor dem Tore,</a:t>
                      </a:r>
                    </a:p>
                    <a:p>
                      <a:r>
                        <a:rPr lang="de-DE" sz="1800" b="0" kern="1200" dirty="0" smtClean="0">
                          <a:solidFill>
                            <a:schemeClr val="lt1"/>
                          </a:solidFill>
                          <a:effectLst/>
                          <a:latin typeface="+mn-lt"/>
                          <a:ea typeface="+mn-ea"/>
                          <a:cs typeface="+mn-cs"/>
                        </a:rPr>
                        <a:t>Da steht ein Lindenbaum;</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Ich träumt’ in seinem Schatten </a:t>
                      </a:r>
                    </a:p>
                    <a:p>
                      <a:r>
                        <a:rPr lang="de-DE" sz="1800" b="0" kern="1200" dirty="0" smtClean="0">
                          <a:solidFill>
                            <a:schemeClr val="lt1"/>
                          </a:solidFill>
                          <a:effectLst/>
                          <a:latin typeface="+mn-lt"/>
                          <a:ea typeface="+mn-ea"/>
                          <a:cs typeface="+mn-cs"/>
                        </a:rPr>
                        <a:t>So manchen </a:t>
                      </a:r>
                      <a:r>
                        <a:rPr lang="de-DE" sz="1800" b="0" kern="1200" dirty="0" err="1" smtClean="0">
                          <a:solidFill>
                            <a:schemeClr val="lt1"/>
                          </a:solidFill>
                          <a:effectLst/>
                          <a:latin typeface="+mn-lt"/>
                          <a:ea typeface="+mn-ea"/>
                          <a:cs typeface="+mn-cs"/>
                        </a:rPr>
                        <a:t>süssen</a:t>
                      </a:r>
                      <a:r>
                        <a:rPr lang="de-DE" sz="1800" b="0" kern="1200" dirty="0" smtClean="0">
                          <a:solidFill>
                            <a:schemeClr val="lt1"/>
                          </a:solidFill>
                          <a:effectLst/>
                          <a:latin typeface="+mn-lt"/>
                          <a:ea typeface="+mn-ea"/>
                          <a:cs typeface="+mn-cs"/>
                        </a:rPr>
                        <a:t> Traum.</a:t>
                      </a:r>
                    </a:p>
                    <a:p>
                      <a:endParaRPr lang="de-DE" sz="1800" b="0" kern="1200" dirty="0" smtClean="0">
                        <a:solidFill>
                          <a:schemeClr val="lt1"/>
                        </a:solidFill>
                        <a:effectLst/>
                        <a:latin typeface="+mn-lt"/>
                        <a:ea typeface="+mn-ea"/>
                        <a:cs typeface="+mn-cs"/>
                      </a:endParaRPr>
                    </a:p>
                    <a:p>
                      <a:r>
                        <a:rPr lang="de-DE" sz="1800" b="0" kern="1200" dirty="0" smtClean="0">
                          <a:solidFill>
                            <a:schemeClr val="lt1"/>
                          </a:solidFill>
                          <a:effectLst/>
                          <a:latin typeface="+mn-lt"/>
                          <a:ea typeface="+mn-ea"/>
                          <a:cs typeface="+mn-cs"/>
                        </a:rPr>
                        <a:t>Ich schnitt in seine Rinde </a:t>
                      </a:r>
                    </a:p>
                    <a:p>
                      <a:r>
                        <a:rPr lang="de-DE" sz="1800" b="0" kern="1200" dirty="0" smtClean="0">
                          <a:solidFill>
                            <a:schemeClr val="lt1"/>
                          </a:solidFill>
                          <a:effectLst/>
                          <a:latin typeface="+mn-lt"/>
                          <a:ea typeface="+mn-ea"/>
                          <a:cs typeface="+mn-cs"/>
                        </a:rPr>
                        <a:t>So manches liebe Wort;</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Es zog in Freud’ und Leide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Zu ihm mich immer fort.</a:t>
                      </a:r>
                      <a:endParaRPr lang="de-DE" b="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de-DE" dirty="0" smtClean="0"/>
                    </a:p>
                    <a:p>
                      <a:r>
                        <a:rPr lang="de-DE" sz="1800" b="0" kern="1200" dirty="0" smtClean="0">
                          <a:solidFill>
                            <a:schemeClr val="lt1"/>
                          </a:solidFill>
                          <a:effectLst/>
                          <a:latin typeface="+mn-lt"/>
                          <a:ea typeface="+mn-ea"/>
                          <a:cs typeface="+mn-cs"/>
                        </a:rPr>
                        <a:t>Ich musst’ auch heute wandern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Vorbei in tiefer Nacht,</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Da hab’ ich noch im Dunkel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Die Augen zugemacht.</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Und seine Zweige rauschten,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Als riefen sie mir zu:</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Komm her zu mir, Geselle,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Hier </a:t>
                      </a:r>
                      <a:r>
                        <a:rPr lang="de-DE" sz="1800" b="0" kern="1200" dirty="0" err="1" smtClean="0">
                          <a:solidFill>
                            <a:schemeClr val="lt1"/>
                          </a:solidFill>
                          <a:effectLst/>
                          <a:latin typeface="+mn-lt"/>
                          <a:ea typeface="+mn-ea"/>
                          <a:cs typeface="+mn-cs"/>
                        </a:rPr>
                        <a:t>findst</a:t>
                      </a:r>
                      <a:r>
                        <a:rPr lang="de-DE" sz="1800" b="0" kern="1200" dirty="0" smtClean="0">
                          <a:solidFill>
                            <a:schemeClr val="lt1"/>
                          </a:solidFill>
                          <a:effectLst/>
                          <a:latin typeface="+mn-lt"/>
                          <a:ea typeface="+mn-ea"/>
                          <a:cs typeface="+mn-cs"/>
                        </a:rPr>
                        <a:t> du deine Ruh’!</a:t>
                      </a:r>
                      <a:endParaRPr lang="de-DE" b="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de-DE" dirty="0" smtClean="0"/>
                    </a:p>
                    <a:p>
                      <a:r>
                        <a:rPr lang="de-DE" sz="1800" b="0" kern="1200" dirty="0" smtClean="0">
                          <a:solidFill>
                            <a:schemeClr val="lt1"/>
                          </a:solidFill>
                          <a:effectLst/>
                          <a:latin typeface="+mn-lt"/>
                          <a:ea typeface="+mn-ea"/>
                          <a:cs typeface="+mn-cs"/>
                        </a:rPr>
                        <a:t>Die kalten Winde bliesen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Mir grad’ </a:t>
                      </a:r>
                      <a:r>
                        <a:rPr lang="de-DE" sz="1800" b="0" kern="1200" dirty="0" err="1" smtClean="0">
                          <a:solidFill>
                            <a:schemeClr val="lt1"/>
                          </a:solidFill>
                          <a:effectLst/>
                          <a:latin typeface="+mn-lt"/>
                          <a:ea typeface="+mn-ea"/>
                          <a:cs typeface="+mn-cs"/>
                        </a:rPr>
                        <a:t>in’s</a:t>
                      </a:r>
                      <a:r>
                        <a:rPr lang="de-DE" sz="1800" b="0" kern="1200" dirty="0" smtClean="0">
                          <a:solidFill>
                            <a:schemeClr val="lt1"/>
                          </a:solidFill>
                          <a:effectLst/>
                          <a:latin typeface="+mn-lt"/>
                          <a:ea typeface="+mn-ea"/>
                          <a:cs typeface="+mn-cs"/>
                        </a:rPr>
                        <a:t> Angesicht,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Der Hut flog mir vom Kopfe,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Ich wendete mich nicht.</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Nun bin ich manche Stunde </a:t>
                      </a:r>
                      <a:br>
                        <a:rPr lang="de-DE" sz="1800" b="0" kern="1200" dirty="0" smtClean="0">
                          <a:solidFill>
                            <a:schemeClr val="lt1"/>
                          </a:solidFill>
                          <a:effectLst/>
                          <a:latin typeface="+mn-lt"/>
                          <a:ea typeface="+mn-ea"/>
                          <a:cs typeface="+mn-cs"/>
                        </a:rPr>
                      </a:br>
                      <a:r>
                        <a:rPr lang="de-DE" sz="1800" b="0" kern="1200" dirty="0" err="1" smtClean="0">
                          <a:solidFill>
                            <a:schemeClr val="lt1"/>
                          </a:solidFill>
                          <a:effectLst/>
                          <a:latin typeface="+mn-lt"/>
                          <a:ea typeface="+mn-ea"/>
                          <a:cs typeface="+mn-cs"/>
                        </a:rPr>
                        <a:t>Enfernt</a:t>
                      </a:r>
                      <a:r>
                        <a:rPr lang="de-DE" sz="1800" b="0" kern="1200" dirty="0" smtClean="0">
                          <a:solidFill>
                            <a:schemeClr val="lt1"/>
                          </a:solidFill>
                          <a:effectLst/>
                          <a:latin typeface="+mn-lt"/>
                          <a:ea typeface="+mn-ea"/>
                          <a:cs typeface="+mn-cs"/>
                        </a:rPr>
                        <a:t> von jenem Ort,</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Und immer hör’ ich’s rauschen: </a:t>
                      </a:r>
                      <a:br>
                        <a:rPr lang="de-DE" sz="1800" b="0" kern="1200" dirty="0" smtClean="0">
                          <a:solidFill>
                            <a:schemeClr val="lt1"/>
                          </a:solidFill>
                          <a:effectLst/>
                          <a:latin typeface="+mn-lt"/>
                          <a:ea typeface="+mn-ea"/>
                          <a:cs typeface="+mn-cs"/>
                        </a:rPr>
                      </a:br>
                      <a:r>
                        <a:rPr lang="de-DE" sz="1800" b="0" kern="1200" dirty="0" smtClean="0">
                          <a:solidFill>
                            <a:schemeClr val="lt1"/>
                          </a:solidFill>
                          <a:effectLst/>
                          <a:latin typeface="+mn-lt"/>
                          <a:ea typeface="+mn-ea"/>
                          <a:cs typeface="+mn-cs"/>
                        </a:rPr>
                        <a:t>Du fändest Ruhe dort!</a:t>
                      </a:r>
                      <a:endParaRPr lang="de-DE" b="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50528933"/>
                  </a:ext>
                </a:extLst>
              </a:tr>
            </a:tbl>
          </a:graphicData>
        </a:graphic>
      </p:graphicFrame>
    </p:spTree>
    <p:extLst>
      <p:ext uri="{BB962C8B-B14F-4D97-AF65-F5344CB8AC3E}">
        <p14:creationId xmlns:p14="http://schemas.microsoft.com/office/powerpoint/2010/main" val="16558227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4. Sitzung</a:t>
            </a:r>
            <a:br>
              <a:rPr lang="de-DE" b="1" dirty="0">
                <a:effectLst/>
              </a:rPr>
            </a:br>
            <a:r>
              <a:rPr lang="de-DE" sz="2700" b="1" i="1" dirty="0">
                <a:effectLst/>
              </a:rPr>
              <a:t>1. Liedschema - traditionell</a:t>
            </a:r>
          </a:p>
        </p:txBody>
      </p:sp>
      <p:sp>
        <p:nvSpPr>
          <p:cNvPr id="3" name="Inhaltsplatzhalter 2"/>
          <p:cNvSpPr>
            <a:spLocks noGrp="1"/>
          </p:cNvSpPr>
          <p:nvPr>
            <p:ph idx="1"/>
          </p:nvPr>
        </p:nvSpPr>
        <p:spPr/>
        <p:txBody>
          <a:bodyPr>
            <a:normAutofit fontScale="85000" lnSpcReduction="20000"/>
          </a:bodyPr>
          <a:lstStyle/>
          <a:p>
            <a:pPr marL="36900" indent="0" algn="just">
              <a:buNone/>
            </a:pPr>
            <a:r>
              <a:rPr lang="de-DE" dirty="0" smtClean="0">
                <a:effectLst/>
              </a:rPr>
              <a:t>Hören Sie nun das Original von Schuberts </a:t>
            </a:r>
            <a:r>
              <a:rPr lang="de-DE" dirty="0">
                <a:effectLst/>
              </a:rPr>
              <a:t>"Der Lindenbaum" </a:t>
            </a:r>
            <a:r>
              <a:rPr lang="de-DE" dirty="0" smtClean="0">
                <a:effectLst/>
              </a:rPr>
              <a:t> und versuchen </a:t>
            </a:r>
            <a:r>
              <a:rPr lang="de-DE" dirty="0">
                <a:effectLst/>
              </a:rPr>
              <a:t>Sie das folgende Formschema an </a:t>
            </a:r>
            <a:r>
              <a:rPr lang="de-DE" dirty="0" smtClean="0">
                <a:effectLst/>
              </a:rPr>
              <a:t>nachzuvollziehen.</a:t>
            </a:r>
          </a:p>
          <a:p>
            <a:pPr marL="36900" indent="0" algn="just">
              <a:buNone/>
            </a:pPr>
            <a:r>
              <a:rPr lang="de-DE" u="sng" dirty="0">
                <a:effectLst/>
                <a:hlinkClick r:id="rId2"/>
              </a:rPr>
              <a:t>https://www.youtube.com/watch?v=HIl_MFcE5Ok</a:t>
            </a:r>
            <a:endParaRPr lang="de-DE" dirty="0" smtClean="0">
              <a:effectLst/>
            </a:endParaRPr>
          </a:p>
          <a:p>
            <a:pPr marL="36900" indent="0">
              <a:buNone/>
            </a:pPr>
            <a:r>
              <a:rPr lang="de-DE" b="1" i="1" dirty="0" smtClean="0">
                <a:effectLst/>
              </a:rPr>
              <a:t>Formschema:</a:t>
            </a:r>
            <a:r>
              <a:rPr lang="de-DE" dirty="0">
                <a:effectLst/>
              </a:rPr>
              <a:t/>
            </a:r>
            <a:br>
              <a:rPr lang="de-DE" dirty="0">
                <a:effectLst/>
              </a:rPr>
            </a:br>
            <a:r>
              <a:rPr lang="de-DE" dirty="0" smtClean="0">
                <a:effectLst/>
              </a:rPr>
              <a:t>0:00 </a:t>
            </a:r>
            <a:r>
              <a:rPr lang="de-DE" dirty="0">
                <a:effectLst/>
              </a:rPr>
              <a:t>- Einleitung</a:t>
            </a:r>
            <a:br>
              <a:rPr lang="de-DE" dirty="0">
                <a:effectLst/>
              </a:rPr>
            </a:br>
            <a:r>
              <a:rPr lang="de-DE" dirty="0">
                <a:effectLst/>
              </a:rPr>
              <a:t>0:25 - 1. Strophe</a:t>
            </a:r>
            <a:br>
              <a:rPr lang="de-DE" dirty="0">
                <a:effectLst/>
              </a:rPr>
            </a:br>
            <a:r>
              <a:rPr lang="de-DE" dirty="0">
                <a:effectLst/>
              </a:rPr>
              <a:t>1:23 - Überleitung</a:t>
            </a:r>
            <a:br>
              <a:rPr lang="de-DE" dirty="0">
                <a:effectLst/>
              </a:rPr>
            </a:br>
            <a:r>
              <a:rPr lang="de-DE" dirty="0">
                <a:effectLst/>
              </a:rPr>
              <a:t>1:35 - 2. Strophe (Variation zunächst in Moll, dann zurück nach Dur modulierend)</a:t>
            </a:r>
            <a:br>
              <a:rPr lang="de-DE" dirty="0">
                <a:effectLst/>
              </a:rPr>
            </a:br>
            <a:r>
              <a:rPr lang="de-DE" dirty="0">
                <a:effectLst/>
              </a:rPr>
              <a:t>2:33 - 3. Strophe (Moll-Variation, dramatischer Gestus)</a:t>
            </a:r>
            <a:br>
              <a:rPr lang="de-DE" dirty="0">
                <a:effectLst/>
              </a:rPr>
            </a:br>
            <a:r>
              <a:rPr lang="de-DE" dirty="0">
                <a:effectLst/>
              </a:rPr>
              <a:t>2:51 - Überleitung</a:t>
            </a:r>
            <a:br>
              <a:rPr lang="de-DE" dirty="0">
                <a:effectLst/>
              </a:rPr>
            </a:br>
            <a:r>
              <a:rPr lang="de-DE" dirty="0">
                <a:effectLst/>
              </a:rPr>
              <a:t>3:07 - 4. Strophe (Anfangsfassung mit veränderter Begleitung)</a:t>
            </a:r>
            <a:br>
              <a:rPr lang="de-DE" dirty="0">
                <a:effectLst/>
              </a:rPr>
            </a:br>
            <a:r>
              <a:rPr lang="de-DE" dirty="0">
                <a:effectLst/>
              </a:rPr>
              <a:t>4:12 – Nachspiel</a:t>
            </a:r>
            <a:br>
              <a:rPr lang="de-DE" dirty="0">
                <a:effectLst/>
              </a:rPr>
            </a:br>
            <a:r>
              <a:rPr lang="de-DE" dirty="0">
                <a:effectLst/>
              </a:rPr>
              <a:t/>
            </a:r>
            <a:br>
              <a:rPr lang="de-DE" dirty="0">
                <a:effectLst/>
              </a:rPr>
            </a:br>
            <a:r>
              <a:rPr lang="de-DE" dirty="0">
                <a:effectLst/>
              </a:rPr>
              <a:t>Hinweis: In der ersten und zweiten Strophe werden jeweils zwei Strophen des Gedichts zu einem übergreifenden musikalischen Zusammenhang zusammengefasst, die 3. Strophe entspricht in ihrer Länge der Textvorlage, ist also abgekürzt, die 4. Strophe orientiert sich am Modell der ersten beiden Strophen, indem sie die letzte Strophe der Textvorlage wiederholt</a:t>
            </a:r>
            <a:r>
              <a:rPr lang="de-DE" dirty="0" smtClean="0">
                <a:effectLst/>
              </a:rPr>
              <a:t>.</a:t>
            </a:r>
            <a:endParaRPr lang="de-DE" dirty="0">
              <a:effectLst/>
            </a:endParaRPr>
          </a:p>
        </p:txBody>
      </p:sp>
    </p:spTree>
    <p:extLst>
      <p:ext uri="{BB962C8B-B14F-4D97-AF65-F5344CB8AC3E}">
        <p14:creationId xmlns:p14="http://schemas.microsoft.com/office/powerpoint/2010/main" val="36896048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4. Sitzung</a:t>
            </a:r>
            <a:br>
              <a:rPr lang="de-DE" b="1" dirty="0">
                <a:effectLst/>
              </a:rPr>
            </a:br>
            <a:r>
              <a:rPr lang="de-DE" sz="2700" b="1" i="1" dirty="0">
                <a:effectLst/>
              </a:rPr>
              <a:t>1. Liedschema - </a:t>
            </a:r>
            <a:r>
              <a:rPr lang="de-DE" sz="2700" b="1" i="1" dirty="0" smtClean="0">
                <a:effectLst/>
              </a:rPr>
              <a:t>Popmusik</a:t>
            </a:r>
            <a:endParaRPr lang="de-DE" sz="2700" b="1" i="1" dirty="0">
              <a:effectLst/>
            </a:endParaRPr>
          </a:p>
        </p:txBody>
      </p:sp>
      <p:sp>
        <p:nvSpPr>
          <p:cNvPr id="3" name="Inhaltsplatzhalter 2"/>
          <p:cNvSpPr>
            <a:spLocks noGrp="1"/>
          </p:cNvSpPr>
          <p:nvPr>
            <p:ph idx="1"/>
          </p:nvPr>
        </p:nvSpPr>
        <p:spPr/>
        <p:txBody>
          <a:bodyPr>
            <a:normAutofit fontScale="92500" lnSpcReduction="20000"/>
          </a:bodyPr>
          <a:lstStyle/>
          <a:p>
            <a:pPr marL="36900" indent="0" algn="just">
              <a:buNone/>
            </a:pPr>
            <a:r>
              <a:rPr lang="de-DE" dirty="0">
                <a:effectLst/>
              </a:rPr>
              <a:t>In der aktuellen populären Musik hat sich gegenüber der traditionellen Form ein anderes Form-schema durchgesetzt, das üblicherweise mit englischen Begriffen bezeichnet wird:</a:t>
            </a:r>
          </a:p>
          <a:p>
            <a:pPr marL="36900" indent="0">
              <a:buNone/>
            </a:pPr>
            <a:r>
              <a:rPr lang="de-DE" dirty="0">
                <a:effectLst/>
              </a:rPr>
              <a:t>Intro (Einleitungsteil, meist ohne </a:t>
            </a:r>
            <a:r>
              <a:rPr lang="de-DE" dirty="0" smtClean="0">
                <a:effectLst/>
              </a:rPr>
              <a:t>Gesang)</a:t>
            </a:r>
            <a:br>
              <a:rPr lang="de-DE" dirty="0" smtClean="0">
                <a:effectLst/>
              </a:rPr>
            </a:br>
            <a:r>
              <a:rPr lang="de-DE" dirty="0" smtClean="0">
                <a:effectLst/>
              </a:rPr>
              <a:t>Verse </a:t>
            </a:r>
            <a:r>
              <a:rPr lang="de-DE" dirty="0">
                <a:effectLst/>
              </a:rPr>
              <a:t>(Strophe, musikalisch weniger prägnant, textlich variierend, manchmal </a:t>
            </a:r>
            <a:r>
              <a:rPr lang="de-DE" dirty="0" smtClean="0">
                <a:effectLst/>
              </a:rPr>
              <a:t>erzählend)</a:t>
            </a:r>
            <a:br>
              <a:rPr lang="de-DE" dirty="0" smtClean="0">
                <a:effectLst/>
              </a:rPr>
            </a:br>
            <a:r>
              <a:rPr lang="de-DE" dirty="0" err="1" smtClean="0">
                <a:effectLst/>
              </a:rPr>
              <a:t>Pre</a:t>
            </a:r>
            <a:r>
              <a:rPr lang="de-DE" dirty="0" smtClean="0">
                <a:effectLst/>
              </a:rPr>
              <a:t>-Chorus </a:t>
            </a:r>
            <a:r>
              <a:rPr lang="de-DE" dirty="0">
                <a:effectLst/>
              </a:rPr>
              <a:t>(kurzer Überleitungsteil, der Spannung </a:t>
            </a:r>
            <a:r>
              <a:rPr lang="de-DE" dirty="0" smtClean="0">
                <a:effectLst/>
              </a:rPr>
              <a:t>aufbaut)</a:t>
            </a:r>
            <a:br>
              <a:rPr lang="de-DE" dirty="0" smtClean="0">
                <a:effectLst/>
              </a:rPr>
            </a:br>
            <a:r>
              <a:rPr lang="de-DE" dirty="0" smtClean="0">
                <a:effectLst/>
              </a:rPr>
              <a:t>Chorus </a:t>
            </a:r>
            <a:r>
              <a:rPr lang="de-DE" dirty="0">
                <a:effectLst/>
              </a:rPr>
              <a:t>(Refrain, meist identisch wiederholt, musikalischer </a:t>
            </a:r>
            <a:r>
              <a:rPr lang="de-DE" dirty="0" smtClean="0">
                <a:effectLst/>
              </a:rPr>
              <a:t>Höhepunkt)</a:t>
            </a:r>
            <a:br>
              <a:rPr lang="de-DE" dirty="0" smtClean="0">
                <a:effectLst/>
              </a:rPr>
            </a:br>
            <a:r>
              <a:rPr lang="de-DE" dirty="0" smtClean="0">
                <a:effectLst/>
              </a:rPr>
              <a:t>Verse</a:t>
            </a:r>
            <a:br>
              <a:rPr lang="de-DE" dirty="0" smtClean="0">
                <a:effectLst/>
              </a:rPr>
            </a:br>
            <a:r>
              <a:rPr lang="de-DE" dirty="0" err="1" smtClean="0">
                <a:effectLst/>
              </a:rPr>
              <a:t>Pre</a:t>
            </a:r>
            <a:r>
              <a:rPr lang="de-DE" dirty="0" smtClean="0">
                <a:effectLst/>
              </a:rPr>
              <a:t>-Chorus</a:t>
            </a:r>
            <a:br>
              <a:rPr lang="de-DE" dirty="0" smtClean="0">
                <a:effectLst/>
              </a:rPr>
            </a:br>
            <a:r>
              <a:rPr lang="de-DE" dirty="0" err="1" smtClean="0">
                <a:effectLst/>
              </a:rPr>
              <a:t>Chorus</a:t>
            </a:r>
            <a:r>
              <a:rPr lang="de-DE" dirty="0" smtClean="0">
                <a:effectLst/>
              </a:rPr>
              <a:t/>
            </a:r>
            <a:br>
              <a:rPr lang="de-DE" dirty="0" smtClean="0">
                <a:effectLst/>
              </a:rPr>
            </a:br>
            <a:r>
              <a:rPr lang="de-DE" dirty="0" smtClean="0">
                <a:effectLst/>
              </a:rPr>
              <a:t>Bridge </a:t>
            </a:r>
            <a:r>
              <a:rPr lang="de-DE" dirty="0">
                <a:effectLst/>
              </a:rPr>
              <a:t>(musikalisch eher freier Teil, manchmal mit hervortretenden Instrumentalsoli, bereitet die Wiederholung des Chorus vor und hat insofern auch ein spannungsaufbauendes </a:t>
            </a:r>
            <a:r>
              <a:rPr lang="de-DE" dirty="0" smtClean="0">
                <a:effectLst/>
              </a:rPr>
              <a:t>Moment)</a:t>
            </a:r>
            <a:br>
              <a:rPr lang="de-DE" dirty="0" smtClean="0">
                <a:effectLst/>
              </a:rPr>
            </a:br>
            <a:r>
              <a:rPr lang="de-DE" dirty="0" smtClean="0">
                <a:effectLst/>
              </a:rPr>
              <a:t>Chorus</a:t>
            </a:r>
            <a:br>
              <a:rPr lang="de-DE" dirty="0" smtClean="0">
                <a:effectLst/>
              </a:rPr>
            </a:br>
            <a:r>
              <a:rPr lang="de-DE" dirty="0" err="1" smtClean="0">
                <a:effectLst/>
              </a:rPr>
              <a:t>Outro</a:t>
            </a:r>
            <a:endParaRPr lang="de-DE" dirty="0">
              <a:effectLst/>
            </a:endParaRPr>
          </a:p>
          <a:p>
            <a:pPr marL="36900" indent="0" algn="just">
              <a:buNone/>
            </a:pPr>
            <a:r>
              <a:rPr lang="de-DE" dirty="0">
                <a:effectLst/>
              </a:rPr>
              <a:t>Zwischen den Teilen können weitere Überleitungsteile eingeschoben werden, die als </a:t>
            </a:r>
            <a:r>
              <a:rPr lang="de-DE" dirty="0" err="1">
                <a:effectLst/>
              </a:rPr>
              <a:t>Interlude</a:t>
            </a:r>
            <a:r>
              <a:rPr lang="de-DE" dirty="0">
                <a:effectLst/>
              </a:rPr>
              <a:t> bezeichnet werden.</a:t>
            </a:r>
          </a:p>
          <a:p>
            <a:pPr marL="36900" indent="0" algn="just">
              <a:buNone/>
            </a:pPr>
            <a:endParaRPr lang="de-DE" dirty="0">
              <a:effectLst/>
            </a:endParaRPr>
          </a:p>
        </p:txBody>
      </p:sp>
    </p:spTree>
    <p:extLst>
      <p:ext uri="{BB962C8B-B14F-4D97-AF65-F5344CB8AC3E}">
        <p14:creationId xmlns:p14="http://schemas.microsoft.com/office/powerpoint/2010/main" val="8431848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4. Sitzung</a:t>
            </a:r>
            <a:br>
              <a:rPr lang="de-DE" b="1" dirty="0">
                <a:effectLst/>
              </a:rPr>
            </a:br>
            <a:r>
              <a:rPr lang="de-DE" sz="2700" b="1" i="1" dirty="0">
                <a:effectLst/>
              </a:rPr>
              <a:t>1. Liedschema - </a:t>
            </a:r>
            <a:r>
              <a:rPr lang="de-DE" sz="2700" b="1" i="1" dirty="0" smtClean="0">
                <a:effectLst/>
              </a:rPr>
              <a:t>Popmusik</a:t>
            </a:r>
            <a:endParaRPr lang="de-DE" sz="2700" b="1" i="1" dirty="0">
              <a:effectLst/>
            </a:endParaRPr>
          </a:p>
        </p:txBody>
      </p:sp>
      <p:sp>
        <p:nvSpPr>
          <p:cNvPr id="3" name="Inhaltsplatzhalter 2"/>
          <p:cNvSpPr>
            <a:spLocks noGrp="1"/>
          </p:cNvSpPr>
          <p:nvPr>
            <p:ph idx="1"/>
          </p:nvPr>
        </p:nvSpPr>
        <p:spPr/>
        <p:txBody>
          <a:bodyPr>
            <a:normAutofit/>
          </a:bodyPr>
          <a:lstStyle/>
          <a:p>
            <a:pPr marL="36900" indent="0" fontAlgn="auto">
              <a:buNone/>
            </a:pPr>
            <a:r>
              <a:rPr lang="de-DE" dirty="0">
                <a:effectLst/>
              </a:rPr>
              <a:t>Versuchen Sie den Beginn der Formteile des vorangegangenen Schemas anhand des folgenden Lieds zu benennen. Auf der folgenden Seite finden Sie die Angaben des Beginns der Teile.</a:t>
            </a:r>
          </a:p>
          <a:p>
            <a:pPr marL="36900" indent="0" fontAlgn="auto">
              <a:buNone/>
            </a:pPr>
            <a:r>
              <a:rPr lang="en-US" b="1" i="1" dirty="0">
                <a:effectLst/>
              </a:rPr>
              <a:t>Reel Big Fish - Dateless Losers </a:t>
            </a:r>
            <a:r>
              <a:rPr lang="en-US" dirty="0">
                <a:effectLst/>
              </a:rPr>
              <a:t/>
            </a:r>
            <a:br>
              <a:rPr lang="en-US" dirty="0">
                <a:effectLst/>
              </a:rPr>
            </a:br>
            <a:r>
              <a:rPr lang="en-US" dirty="0">
                <a:effectLst/>
                <a:hlinkClick r:id="rId2"/>
              </a:rPr>
              <a:t>https://</a:t>
            </a:r>
            <a:r>
              <a:rPr lang="en-US" dirty="0" smtClean="0">
                <a:effectLst/>
                <a:hlinkClick r:id="rId2"/>
              </a:rPr>
              <a:t>www.youtube.com/watch?v=Clpw2B7Tr44</a:t>
            </a:r>
            <a:endParaRPr lang="de-DE" dirty="0">
              <a:effectLst/>
            </a:endParaRPr>
          </a:p>
          <a:p>
            <a:pPr marL="36900" indent="0" algn="just">
              <a:buNone/>
            </a:pPr>
            <a:endParaRPr lang="de-DE" dirty="0">
              <a:effectLst/>
            </a:endParaRPr>
          </a:p>
        </p:txBody>
      </p:sp>
      <p:graphicFrame>
        <p:nvGraphicFramePr>
          <p:cNvPr id="4" name="Tabelle 3"/>
          <p:cNvGraphicFramePr>
            <a:graphicFrameLocks noGrp="1"/>
          </p:cNvGraphicFramePr>
          <p:nvPr>
            <p:extLst>
              <p:ext uri="{D42A27DB-BD31-4B8C-83A1-F6EECF244321}">
                <p14:modId xmlns:p14="http://schemas.microsoft.com/office/powerpoint/2010/main" val="2725771847"/>
              </p:ext>
            </p:extLst>
          </p:nvPr>
        </p:nvGraphicFramePr>
        <p:xfrm>
          <a:off x="913795" y="3390983"/>
          <a:ext cx="7925405" cy="3017520"/>
        </p:xfrm>
        <a:graphic>
          <a:graphicData uri="http://schemas.openxmlformats.org/drawingml/2006/table">
            <a:tbl>
              <a:tblPr firstRow="1" bandRow="1">
                <a:tableStyleId>{5C22544A-7EE6-4342-B048-85BDC9FD1C3A}</a:tableStyleId>
              </a:tblPr>
              <a:tblGrid>
                <a:gridCol w="3436532">
                  <a:extLst>
                    <a:ext uri="{9D8B030D-6E8A-4147-A177-3AD203B41FA5}">
                      <a16:colId xmlns:a16="http://schemas.microsoft.com/office/drawing/2014/main" val="2256696742"/>
                    </a:ext>
                  </a:extLst>
                </a:gridCol>
                <a:gridCol w="4488873">
                  <a:extLst>
                    <a:ext uri="{9D8B030D-6E8A-4147-A177-3AD203B41FA5}">
                      <a16:colId xmlns:a16="http://schemas.microsoft.com/office/drawing/2014/main" val="3442975975"/>
                    </a:ext>
                  </a:extLst>
                </a:gridCol>
              </a:tblGrid>
              <a:tr h="2991343">
                <a:tc>
                  <a:txBody>
                    <a:bodyPr/>
                    <a:lstStyle/>
                    <a:p>
                      <a:pPr fontAlgn="auto"/>
                      <a:r>
                        <a:rPr lang="en-US" sz="1200" b="1" i="1" kern="1200" dirty="0" smtClean="0">
                          <a:solidFill>
                            <a:schemeClr val="lt1"/>
                          </a:solidFill>
                          <a:effectLst/>
                          <a:latin typeface="+mn-lt"/>
                          <a:ea typeface="+mn-ea"/>
                          <a:cs typeface="+mn-cs"/>
                        </a:rPr>
                        <a:t>Text: </a:t>
                      </a:r>
                      <a:r>
                        <a:rPr lang="en-US" sz="1200" b="1" kern="1200" dirty="0" smtClean="0">
                          <a:solidFill>
                            <a:schemeClr val="lt1"/>
                          </a:solidFill>
                          <a:effectLst/>
                          <a:latin typeface="+mn-lt"/>
                          <a:ea typeface="+mn-ea"/>
                          <a:cs typeface="+mn-cs"/>
                        </a:rPr>
                        <a:t/>
                      </a:r>
                      <a:br>
                        <a:rPr lang="en-US" sz="1200" b="1"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We are all on our own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With no one by our side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You are so lucky, beautiful and bright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All the cool kids go steady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They're making out at twelve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We sit in our rooms alone by ourselves </a:t>
                      </a:r>
                      <a:endParaRPr lang="de-DE" sz="1200" b="0" kern="1200" dirty="0" smtClean="0">
                        <a:solidFill>
                          <a:schemeClr val="lt1"/>
                        </a:solidFill>
                        <a:effectLst/>
                        <a:latin typeface="+mn-lt"/>
                        <a:ea typeface="+mn-ea"/>
                        <a:cs typeface="+mn-cs"/>
                      </a:endParaRPr>
                    </a:p>
                    <a:p>
                      <a:pPr fontAlgn="auto"/>
                      <a:endParaRPr lang="de-DE" sz="1200" b="0" kern="1200" dirty="0" smtClean="0">
                        <a:solidFill>
                          <a:schemeClr val="lt1"/>
                        </a:solidFill>
                        <a:effectLst/>
                        <a:latin typeface="+mn-lt"/>
                        <a:ea typeface="+mn-ea"/>
                        <a:cs typeface="+mn-cs"/>
                      </a:endParaRPr>
                    </a:p>
                    <a:p>
                      <a:pPr fontAlgn="auto"/>
                      <a:r>
                        <a:rPr lang="en-US" sz="1200" b="0" kern="1200" dirty="0" smtClean="0">
                          <a:solidFill>
                            <a:schemeClr val="lt1"/>
                          </a:solidFill>
                          <a:effectLst/>
                          <a:latin typeface="+mn-lt"/>
                          <a:ea typeface="+mn-ea"/>
                          <a:cs typeface="+mn-cs"/>
                        </a:rPr>
                        <a:t>It's Friday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No phone call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Nobody asked us out</a:t>
                      </a:r>
                    </a:p>
                    <a:p>
                      <a:pPr fontAlgn="auto"/>
                      <a:endParaRPr lang="de-DE" sz="1200" b="0" kern="1200" dirty="0" smtClean="0">
                        <a:solidFill>
                          <a:schemeClr val="lt1"/>
                        </a:solidFill>
                        <a:effectLst/>
                        <a:latin typeface="+mn-lt"/>
                        <a:ea typeface="+mn-ea"/>
                        <a:cs typeface="+mn-cs"/>
                      </a:endParaRPr>
                    </a:p>
                    <a:p>
                      <a:pPr fontAlgn="auto"/>
                      <a:r>
                        <a:rPr lang="en-US" sz="1200" b="0" kern="1200" dirty="0" smtClean="0">
                          <a:solidFill>
                            <a:schemeClr val="lt1"/>
                          </a:solidFill>
                          <a:effectLst/>
                          <a:latin typeface="+mn-lt"/>
                          <a:ea typeface="+mn-ea"/>
                          <a:cs typeface="+mn-cs"/>
                        </a:rPr>
                        <a:t>We are the dateless losers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Lonely until we die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So unappreciated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Why, why, why, why?</a:t>
                      </a:r>
                      <a:endParaRPr lang="de-DE" sz="1200" b="0" kern="1200" dirty="0">
                        <a:solidFill>
                          <a:schemeClr val="lt1"/>
                        </a:solidFill>
                        <a:effectLst/>
                        <a:latin typeface="+mn-lt"/>
                        <a:ea typeface="+mn-ea"/>
                        <a:cs typeface="+mn-cs"/>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de-DE" sz="1200" b="0" dirty="0" smtClean="0"/>
                    </a:p>
                    <a:p>
                      <a:pPr fontAlgn="auto"/>
                      <a:r>
                        <a:rPr lang="en-US" sz="1200" b="0" kern="1200" dirty="0" smtClean="0">
                          <a:solidFill>
                            <a:schemeClr val="lt1"/>
                          </a:solidFill>
                          <a:effectLst/>
                          <a:latin typeface="+mn-lt"/>
                          <a:ea typeface="+mn-ea"/>
                          <a:cs typeface="+mn-cs"/>
                        </a:rPr>
                        <a:t>We're not so bad, you know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But you won't give us a chance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Take us to the movies, to dinner, or to dance </a:t>
                      </a:r>
                    </a:p>
                    <a:p>
                      <a:pPr fontAlgn="auto"/>
                      <a:endParaRPr lang="de-DE" sz="1200" b="0" kern="1200" dirty="0" smtClean="0">
                        <a:solidFill>
                          <a:schemeClr val="lt1"/>
                        </a:solidFill>
                        <a:effectLst/>
                        <a:latin typeface="+mn-lt"/>
                        <a:ea typeface="+mn-ea"/>
                        <a:cs typeface="+mn-cs"/>
                      </a:endParaRPr>
                    </a:p>
                    <a:p>
                      <a:pPr fontAlgn="auto"/>
                      <a:r>
                        <a:rPr lang="en-US" sz="1200" b="0" kern="1200" dirty="0" smtClean="0">
                          <a:solidFill>
                            <a:schemeClr val="lt1"/>
                          </a:solidFill>
                          <a:effectLst/>
                          <a:latin typeface="+mn-lt"/>
                          <a:ea typeface="+mn-ea"/>
                          <a:cs typeface="+mn-cs"/>
                        </a:rPr>
                        <a:t>Not perfect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Not too hip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But we need loving too</a:t>
                      </a:r>
                    </a:p>
                    <a:p>
                      <a:pPr fontAlgn="auto"/>
                      <a:endParaRPr lang="en-US" sz="1200" b="0" kern="1200" dirty="0" smtClean="0">
                        <a:solidFill>
                          <a:schemeClr val="lt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lt1"/>
                          </a:solidFill>
                          <a:effectLst/>
                          <a:latin typeface="+mn-lt"/>
                          <a:ea typeface="+mn-ea"/>
                          <a:cs typeface="+mn-cs"/>
                        </a:rPr>
                        <a:t>We are the dateless losers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Lonely until we die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So unappreciated </a:t>
                      </a:r>
                      <a:br>
                        <a:rPr lang="en-US" sz="1200" b="0" kern="1200" dirty="0" smtClean="0">
                          <a:solidFill>
                            <a:schemeClr val="lt1"/>
                          </a:solidFill>
                          <a:effectLst/>
                          <a:latin typeface="+mn-lt"/>
                          <a:ea typeface="+mn-ea"/>
                          <a:cs typeface="+mn-cs"/>
                        </a:rPr>
                      </a:br>
                      <a:r>
                        <a:rPr lang="en-US" sz="1200" b="0" kern="1200" dirty="0" smtClean="0">
                          <a:solidFill>
                            <a:schemeClr val="lt1"/>
                          </a:solidFill>
                          <a:effectLst/>
                          <a:latin typeface="+mn-lt"/>
                          <a:ea typeface="+mn-ea"/>
                          <a:cs typeface="+mn-cs"/>
                        </a:rPr>
                        <a:t>Why, why, why, why?</a:t>
                      </a:r>
                      <a:endParaRPr lang="de-DE" sz="1200" b="0" kern="1200" dirty="0" smtClean="0">
                        <a:solidFill>
                          <a:schemeClr val="lt1"/>
                        </a:solidFill>
                        <a:effectLst/>
                        <a:latin typeface="+mn-lt"/>
                        <a:ea typeface="+mn-ea"/>
                        <a:cs typeface="+mn-cs"/>
                      </a:endParaRPr>
                    </a:p>
                    <a:p>
                      <a:endParaRPr lang="de-DE"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7627825"/>
                  </a:ext>
                </a:extLst>
              </a:tr>
            </a:tbl>
          </a:graphicData>
        </a:graphic>
      </p:graphicFrame>
    </p:spTree>
    <p:extLst>
      <p:ext uri="{BB962C8B-B14F-4D97-AF65-F5344CB8AC3E}">
        <p14:creationId xmlns:p14="http://schemas.microsoft.com/office/powerpoint/2010/main" val="21664890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4. Sitzung</a:t>
            </a:r>
            <a:br>
              <a:rPr lang="de-DE" b="1" dirty="0">
                <a:effectLst/>
              </a:rPr>
            </a:br>
            <a:r>
              <a:rPr lang="de-DE" sz="2700" b="1" i="1" dirty="0" smtClean="0">
                <a:effectLst/>
              </a:rPr>
              <a:t>3. Lösung</a:t>
            </a:r>
            <a:endParaRPr lang="de-DE" sz="2700" b="1" i="1" dirty="0">
              <a:effectLst/>
            </a:endParaRPr>
          </a:p>
        </p:txBody>
      </p:sp>
      <p:sp>
        <p:nvSpPr>
          <p:cNvPr id="3" name="Inhaltsplatzhalter 2"/>
          <p:cNvSpPr>
            <a:spLocks noGrp="1"/>
          </p:cNvSpPr>
          <p:nvPr>
            <p:ph idx="1"/>
          </p:nvPr>
        </p:nvSpPr>
        <p:spPr/>
        <p:txBody>
          <a:bodyPr>
            <a:normAutofit fontScale="92500" lnSpcReduction="20000"/>
          </a:bodyPr>
          <a:lstStyle/>
          <a:p>
            <a:pPr marL="36900" indent="0">
              <a:buNone/>
            </a:pPr>
            <a:r>
              <a:rPr lang="en-GB" dirty="0">
                <a:effectLst/>
              </a:rPr>
              <a:t>Intro - 0:00</a:t>
            </a:r>
            <a:br>
              <a:rPr lang="en-GB" dirty="0">
                <a:effectLst/>
              </a:rPr>
            </a:br>
            <a:r>
              <a:rPr lang="en-GB" dirty="0">
                <a:effectLst/>
              </a:rPr>
              <a:t>Verse - 0:32</a:t>
            </a:r>
            <a:br>
              <a:rPr lang="en-GB" dirty="0">
                <a:effectLst/>
              </a:rPr>
            </a:br>
            <a:r>
              <a:rPr lang="en-GB" dirty="0">
                <a:effectLst/>
              </a:rPr>
              <a:t>Pre-Chorus - 1:04</a:t>
            </a:r>
            <a:br>
              <a:rPr lang="en-GB" dirty="0">
                <a:effectLst/>
              </a:rPr>
            </a:br>
            <a:r>
              <a:rPr lang="en-GB" dirty="0">
                <a:effectLst/>
              </a:rPr>
              <a:t>Chorus - 1:15</a:t>
            </a:r>
            <a:br>
              <a:rPr lang="en-GB" dirty="0">
                <a:effectLst/>
              </a:rPr>
            </a:br>
            <a:r>
              <a:rPr lang="en-GB" dirty="0">
                <a:effectLst/>
              </a:rPr>
              <a:t>Interlude - 1:27</a:t>
            </a:r>
            <a:br>
              <a:rPr lang="en-GB" dirty="0">
                <a:effectLst/>
              </a:rPr>
            </a:br>
            <a:r>
              <a:rPr lang="en-GB" dirty="0">
                <a:effectLst/>
              </a:rPr>
              <a:t>Verse - 1:43</a:t>
            </a:r>
            <a:br>
              <a:rPr lang="en-GB" dirty="0">
                <a:effectLst/>
              </a:rPr>
            </a:br>
            <a:r>
              <a:rPr lang="en-GB" dirty="0">
                <a:effectLst/>
              </a:rPr>
              <a:t>Pre-Chorus - 1:59</a:t>
            </a:r>
            <a:br>
              <a:rPr lang="en-GB" dirty="0">
                <a:effectLst/>
              </a:rPr>
            </a:br>
            <a:r>
              <a:rPr lang="en-GB" dirty="0">
                <a:effectLst/>
              </a:rPr>
              <a:t>Chorus - 2:10</a:t>
            </a:r>
            <a:br>
              <a:rPr lang="en-GB" dirty="0">
                <a:effectLst/>
              </a:rPr>
            </a:br>
            <a:r>
              <a:rPr lang="en-GB" dirty="0">
                <a:effectLst/>
              </a:rPr>
              <a:t>Bridge - 2:22</a:t>
            </a:r>
            <a:br>
              <a:rPr lang="en-GB" dirty="0">
                <a:effectLst/>
              </a:rPr>
            </a:br>
            <a:r>
              <a:rPr lang="en-GB" dirty="0">
                <a:effectLst/>
              </a:rPr>
              <a:t>Chorus - 2:54</a:t>
            </a:r>
            <a:br>
              <a:rPr lang="en-GB" dirty="0">
                <a:effectLst/>
              </a:rPr>
            </a:br>
            <a:r>
              <a:rPr lang="en-GB" dirty="0">
                <a:effectLst/>
              </a:rPr>
              <a:t>Chorus - 3:05</a:t>
            </a:r>
            <a:br>
              <a:rPr lang="en-GB" dirty="0">
                <a:effectLst/>
              </a:rPr>
            </a:br>
            <a:r>
              <a:rPr lang="en-GB" dirty="0">
                <a:effectLst/>
              </a:rPr>
              <a:t>Outro - 3:17</a:t>
            </a:r>
            <a:endParaRPr lang="de-DE" dirty="0">
              <a:effectLst/>
            </a:endParaRPr>
          </a:p>
          <a:p>
            <a:pPr marL="36900" indent="0">
              <a:buNone/>
            </a:pPr>
            <a:r>
              <a:rPr lang="de-DE" dirty="0">
                <a:effectLst/>
              </a:rPr>
              <a:t>Hinweis: Man könnte den vorletzten Chorus auch zur Bridge zählen, da er zwar denselben Text singt, die Begleitung aber eher retardierenden Charakter hat und insofern die Spannung für den letzten Chorus aufbaut. Im Übergang vom letzten Chorus zum </a:t>
            </a:r>
            <a:r>
              <a:rPr lang="de-DE" dirty="0" err="1">
                <a:effectLst/>
              </a:rPr>
              <a:t>Outro</a:t>
            </a:r>
            <a:r>
              <a:rPr lang="de-DE" dirty="0">
                <a:effectLst/>
              </a:rPr>
              <a:t> kommt außerdem das Mittel der </a:t>
            </a:r>
            <a:r>
              <a:rPr lang="de-DE" dirty="0" err="1">
                <a:effectLst/>
              </a:rPr>
              <a:t>Rückung</a:t>
            </a:r>
            <a:r>
              <a:rPr lang="de-DE" dirty="0">
                <a:effectLst/>
              </a:rPr>
              <a:t> zum Einsatz, also das plötzliche Ausweichen in eine höhere Tonstufe.</a:t>
            </a:r>
          </a:p>
        </p:txBody>
      </p:sp>
    </p:spTree>
    <p:extLst>
      <p:ext uri="{BB962C8B-B14F-4D97-AF65-F5344CB8AC3E}">
        <p14:creationId xmlns:p14="http://schemas.microsoft.com/office/powerpoint/2010/main" val="3872066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a:t>
            </a:r>
            <a:r>
              <a:rPr lang="de-DE" b="1" dirty="0" smtClean="0">
                <a:effectLst/>
              </a:rPr>
              <a:t>5. </a:t>
            </a:r>
            <a:r>
              <a:rPr lang="de-DE" b="1" dirty="0">
                <a:effectLst/>
              </a:rPr>
              <a:t>Sitzung</a:t>
            </a:r>
            <a:br>
              <a:rPr lang="de-DE" b="1" dirty="0">
                <a:effectLst/>
              </a:rPr>
            </a:br>
            <a:r>
              <a:rPr lang="de-DE" sz="2700" b="1" i="1" dirty="0">
                <a:effectLst/>
              </a:rPr>
              <a:t>1. Motivisch-thematische </a:t>
            </a:r>
            <a:r>
              <a:rPr lang="de-DE" sz="2700" b="1" i="1" dirty="0" smtClean="0">
                <a:effectLst/>
              </a:rPr>
              <a:t>Arbeit</a:t>
            </a:r>
            <a:endParaRPr lang="de-DE" sz="2700" b="1" i="1" dirty="0">
              <a:effectLst/>
            </a:endParaRPr>
          </a:p>
        </p:txBody>
      </p:sp>
      <p:sp>
        <p:nvSpPr>
          <p:cNvPr id="3" name="Inhaltsplatzhalter 2"/>
          <p:cNvSpPr>
            <a:spLocks noGrp="1"/>
          </p:cNvSpPr>
          <p:nvPr>
            <p:ph idx="1"/>
          </p:nvPr>
        </p:nvSpPr>
        <p:spPr>
          <a:xfrm>
            <a:off x="913795" y="1732448"/>
            <a:ext cx="10353762" cy="4474387"/>
          </a:xfrm>
        </p:spPr>
        <p:txBody>
          <a:bodyPr>
            <a:normAutofit fontScale="92500" lnSpcReduction="10000"/>
          </a:bodyPr>
          <a:lstStyle/>
          <a:p>
            <a:pPr marL="36900" indent="0" algn="just">
              <a:buNone/>
            </a:pPr>
            <a:r>
              <a:rPr lang="de-DE" dirty="0">
                <a:effectLst/>
              </a:rPr>
              <a:t>Ein zentrales formbildendes Prinzip, das vor allem in der sogenannten Wiener Klassik (also durch Joseph Haydn, Wolfgang Amadeus Mozart und Ludwig van Beethoven) entwickelt wurde, ist das der motivisch-thematischen Arbeit. Dabei wird meist ein musikalisches Material präsentiert und dies anschließend verarbeitet. Das Ausgangsmaterial tritt, wie der Name schon sagt, in Gestalt von Motiven oder Themen auf. Motive sind die kleinsten musikalischen Einheiten, Themen hingegen die kleinsten abgeschlossenen musikalischen Zusammenhänge. Dabei variiert je nach </a:t>
            </a:r>
            <a:r>
              <a:rPr lang="de-DE" dirty="0" smtClean="0">
                <a:effectLst/>
              </a:rPr>
              <a:t>Zusammen-hang</a:t>
            </a:r>
            <a:r>
              <a:rPr lang="de-DE" dirty="0">
                <a:effectLst/>
              </a:rPr>
              <a:t>, was als Motiv und was als Thema zu gelten hat. Im Folgenden sollen die grundsätzlichen Arten der Verarbeitung verdeutlicht werden.</a:t>
            </a:r>
          </a:p>
          <a:p>
            <a:pPr marL="36900" indent="0" algn="just">
              <a:buNone/>
            </a:pPr>
            <a:r>
              <a:rPr lang="de-DE" dirty="0">
                <a:effectLst/>
              </a:rPr>
              <a:t>Ein Motiv besteht zunächst einmal aus einem spezifischen Rhythmus und einem spezifischen Tonhöhenverlauf (auch </a:t>
            </a:r>
            <a:r>
              <a:rPr lang="de-DE" dirty="0" err="1">
                <a:effectLst/>
              </a:rPr>
              <a:t>Diastematik</a:t>
            </a:r>
            <a:r>
              <a:rPr lang="de-DE" dirty="0">
                <a:effectLst/>
              </a:rPr>
              <a:t> genannt). Die Veränderung der motivisch-thematischen Arbeit kann sich entsprechend auf die Rhythmik oder den Tonhöhenverlauf beziehen, wobei oft die jeweils andere Dimension konstant gehalten wird, um die Deutlichkeit des Zusammenhangs zu wahren</a:t>
            </a:r>
            <a:r>
              <a:rPr lang="de-DE" dirty="0" smtClean="0">
                <a:effectLst/>
              </a:rPr>
              <a:t>.</a:t>
            </a:r>
          </a:p>
          <a:p>
            <a:pPr marL="36900" indent="0" algn="just">
              <a:buNone/>
            </a:pPr>
            <a:r>
              <a:rPr lang="de-DE" dirty="0" smtClean="0">
                <a:effectLst/>
              </a:rPr>
              <a:t>Im Folgenden können Sie anhand der Klangbeispiele einige der Möglichkeiten motivisch-thema-</a:t>
            </a:r>
            <a:r>
              <a:rPr lang="de-DE" dirty="0" err="1" smtClean="0">
                <a:effectLst/>
              </a:rPr>
              <a:t>tischer</a:t>
            </a:r>
            <a:r>
              <a:rPr lang="de-DE" dirty="0" smtClean="0">
                <a:effectLst/>
              </a:rPr>
              <a:t> Arbeit kennenlernen.</a:t>
            </a:r>
            <a:endParaRPr lang="de-DE" dirty="0">
              <a:effectLst/>
            </a:endParaRPr>
          </a:p>
        </p:txBody>
      </p:sp>
    </p:spTree>
    <p:extLst>
      <p:ext uri="{BB962C8B-B14F-4D97-AF65-F5344CB8AC3E}">
        <p14:creationId xmlns:p14="http://schemas.microsoft.com/office/powerpoint/2010/main" val="30133969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a:t>
            </a:r>
            <a:r>
              <a:rPr lang="de-DE" b="1" dirty="0" smtClean="0">
                <a:effectLst/>
              </a:rPr>
              <a:t>5. </a:t>
            </a:r>
            <a:r>
              <a:rPr lang="de-DE" b="1" dirty="0">
                <a:effectLst/>
              </a:rPr>
              <a:t>Sitzung</a:t>
            </a:r>
            <a:br>
              <a:rPr lang="de-DE" b="1" dirty="0">
                <a:effectLst/>
              </a:rPr>
            </a:br>
            <a:r>
              <a:rPr lang="de-DE" sz="2700" b="1" i="1" dirty="0">
                <a:effectLst/>
              </a:rPr>
              <a:t>1. Motivisch-thematische </a:t>
            </a:r>
            <a:r>
              <a:rPr lang="de-DE" sz="2700" b="1" i="1" dirty="0" smtClean="0">
                <a:effectLst/>
              </a:rPr>
              <a:t>Arbeit</a:t>
            </a:r>
            <a:endParaRPr lang="de-DE" sz="2700" b="1" i="1" dirty="0">
              <a:effectLst/>
            </a:endParaRPr>
          </a:p>
        </p:txBody>
      </p:sp>
      <p:sp>
        <p:nvSpPr>
          <p:cNvPr id="3" name="Inhaltsplatzhalter 2"/>
          <p:cNvSpPr>
            <a:spLocks noGrp="1"/>
          </p:cNvSpPr>
          <p:nvPr>
            <p:ph idx="1"/>
          </p:nvPr>
        </p:nvSpPr>
        <p:spPr/>
        <p:txBody>
          <a:bodyPr>
            <a:normAutofit/>
          </a:bodyPr>
          <a:lstStyle/>
          <a:p>
            <a:pPr marL="36900" indent="0">
              <a:buNone/>
            </a:pPr>
            <a:r>
              <a:rPr lang="de-DE" b="1" dirty="0" smtClean="0">
                <a:effectLst/>
              </a:rPr>
              <a:t>1. Ausgangsmotiv (</a:t>
            </a:r>
            <a:r>
              <a:rPr lang="de-DE" b="1" dirty="0">
                <a:effectLst/>
              </a:rPr>
              <a:t>„23 - Motiv 1</a:t>
            </a:r>
            <a:r>
              <a:rPr lang="de-DE" b="1" dirty="0" smtClean="0">
                <a:effectLst/>
              </a:rPr>
              <a:t>“)</a:t>
            </a:r>
          </a:p>
          <a:p>
            <a:pPr marL="36900" indent="0">
              <a:buNone/>
            </a:pPr>
            <a:r>
              <a:rPr lang="de-DE" dirty="0" smtClean="0">
                <a:effectLst/>
              </a:rPr>
              <a:t>Das </a:t>
            </a:r>
            <a:r>
              <a:rPr lang="de-DE" dirty="0">
                <a:effectLst/>
              </a:rPr>
              <a:t>Anfangsmotiv des 1. Satzes aus Schuberts 14. Streichquartett besteht rhythmisch aus einem langen Ton und vier kurzen Tönen, vom Tonhöhenverlauf her ist es ein Abwärtsgang.</a:t>
            </a:r>
          </a:p>
          <a:p>
            <a:pPr marL="36900" indent="0">
              <a:buNone/>
            </a:pPr>
            <a:r>
              <a:rPr lang="de-DE" dirty="0" smtClean="0">
                <a:effectLst/>
              </a:rPr>
              <a:t>Graphisch </a:t>
            </a:r>
            <a:r>
              <a:rPr lang="de-DE" dirty="0">
                <a:effectLst/>
              </a:rPr>
              <a:t>ließe sich das Motiv so darstellen</a:t>
            </a:r>
            <a:r>
              <a:rPr lang="de-DE" dirty="0" smtClean="0">
                <a:effectLst/>
              </a:rPr>
              <a:t>:</a:t>
            </a:r>
          </a:p>
          <a:p>
            <a:pPr marL="36900" indent="0">
              <a:buNone/>
            </a:pPr>
            <a:endParaRPr lang="de-DE" dirty="0">
              <a:effectLst/>
            </a:endParaRPr>
          </a:p>
        </p:txBody>
      </p:sp>
      <p:pic>
        <p:nvPicPr>
          <p:cNvPr id="4" name="Grafik 3"/>
          <p:cNvPicPr/>
          <p:nvPr/>
        </p:nvPicPr>
        <p:blipFill>
          <a:blip r:embed="rId2"/>
          <a:stretch>
            <a:fillRect/>
          </a:stretch>
        </p:blipFill>
        <p:spPr>
          <a:xfrm>
            <a:off x="1017154" y="3362325"/>
            <a:ext cx="4164446" cy="2428875"/>
          </a:xfrm>
          <a:prstGeom prst="rect">
            <a:avLst/>
          </a:prstGeom>
          <a:noFill/>
          <a:ln>
            <a:noFill/>
            <a:prstDash/>
          </a:ln>
        </p:spPr>
      </p:pic>
    </p:spTree>
    <p:extLst>
      <p:ext uri="{BB962C8B-B14F-4D97-AF65-F5344CB8AC3E}">
        <p14:creationId xmlns:p14="http://schemas.microsoft.com/office/powerpoint/2010/main" val="2751104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a:t>
            </a:r>
            <a:r>
              <a:rPr lang="de-DE" b="1" dirty="0" smtClean="0">
                <a:effectLst/>
              </a:rPr>
              <a:t>5. </a:t>
            </a:r>
            <a:r>
              <a:rPr lang="de-DE" b="1" dirty="0">
                <a:effectLst/>
              </a:rPr>
              <a:t>Sitzung</a:t>
            </a:r>
            <a:br>
              <a:rPr lang="de-DE" b="1" dirty="0">
                <a:effectLst/>
              </a:rPr>
            </a:br>
            <a:r>
              <a:rPr lang="de-DE" sz="2700" b="1" i="1" dirty="0">
                <a:effectLst/>
              </a:rPr>
              <a:t>1. Motivisch-thematische </a:t>
            </a:r>
            <a:r>
              <a:rPr lang="de-DE" sz="2700" b="1" i="1" dirty="0" smtClean="0">
                <a:effectLst/>
              </a:rPr>
              <a:t>Arbeit</a:t>
            </a:r>
            <a:endParaRPr lang="de-DE" sz="2700" b="1" i="1" dirty="0">
              <a:effectLst/>
            </a:endParaRPr>
          </a:p>
        </p:txBody>
      </p:sp>
      <p:sp>
        <p:nvSpPr>
          <p:cNvPr id="3" name="Inhaltsplatzhalter 2"/>
          <p:cNvSpPr>
            <a:spLocks noGrp="1"/>
          </p:cNvSpPr>
          <p:nvPr>
            <p:ph idx="1"/>
          </p:nvPr>
        </p:nvSpPr>
        <p:spPr>
          <a:xfrm>
            <a:off x="913795" y="1732449"/>
            <a:ext cx="10353762" cy="4197296"/>
          </a:xfrm>
        </p:spPr>
        <p:txBody>
          <a:bodyPr>
            <a:normAutofit fontScale="77500" lnSpcReduction="20000"/>
          </a:bodyPr>
          <a:lstStyle/>
          <a:p>
            <a:pPr marL="36900" indent="0">
              <a:buNone/>
            </a:pPr>
            <a:r>
              <a:rPr lang="de-DE" b="1" dirty="0">
                <a:effectLst/>
              </a:rPr>
              <a:t>2. Sequenzierung („24 - Motiv </a:t>
            </a:r>
            <a:r>
              <a:rPr lang="de-DE" b="1" dirty="0" smtClean="0">
                <a:effectLst/>
              </a:rPr>
              <a:t>2“)</a:t>
            </a:r>
            <a:r>
              <a:rPr lang="de-DE" dirty="0" smtClean="0">
                <a:effectLst/>
              </a:rPr>
              <a:t/>
            </a:r>
            <a:br>
              <a:rPr lang="de-DE" dirty="0" smtClean="0">
                <a:effectLst/>
              </a:rPr>
            </a:br>
            <a:r>
              <a:rPr lang="de-DE" dirty="0" smtClean="0">
                <a:effectLst/>
              </a:rPr>
              <a:t>Bei </a:t>
            </a:r>
            <a:r>
              <a:rPr lang="de-DE" dirty="0">
                <a:effectLst/>
              </a:rPr>
              <a:t>Schubert wird dieses Motiv noch einmal gespielt, aber von einer anderen Tonstufe aus, es wird </a:t>
            </a:r>
            <a:r>
              <a:rPr lang="de-DE" i="1" dirty="0" smtClean="0">
                <a:effectLst/>
              </a:rPr>
              <a:t>sequenziert</a:t>
            </a:r>
            <a:r>
              <a:rPr lang="de-DE" dirty="0" smtClean="0">
                <a:effectLst/>
              </a:rPr>
              <a:t>.</a:t>
            </a:r>
          </a:p>
          <a:p>
            <a:pPr marL="36900" indent="0">
              <a:buNone/>
            </a:pPr>
            <a:endParaRPr lang="de-DE" dirty="0" smtClean="0">
              <a:effectLst/>
            </a:endParaRPr>
          </a:p>
          <a:p>
            <a:pPr marL="36900" indent="0">
              <a:buNone/>
            </a:pPr>
            <a:r>
              <a:rPr lang="de-DE" b="1" dirty="0" smtClean="0">
                <a:effectLst/>
              </a:rPr>
              <a:t>3</a:t>
            </a:r>
            <a:r>
              <a:rPr lang="de-DE" b="1" dirty="0">
                <a:effectLst/>
              </a:rPr>
              <a:t>. Abspaltung („25 - Motiv </a:t>
            </a:r>
            <a:r>
              <a:rPr lang="de-DE" b="1" dirty="0" smtClean="0">
                <a:effectLst/>
              </a:rPr>
              <a:t>3“)</a:t>
            </a:r>
            <a:r>
              <a:rPr lang="de-DE" dirty="0" smtClean="0">
                <a:effectLst/>
              </a:rPr>
              <a:t/>
            </a:r>
            <a:br>
              <a:rPr lang="de-DE" dirty="0" smtClean="0">
                <a:effectLst/>
              </a:rPr>
            </a:br>
            <a:r>
              <a:rPr lang="de-DE" dirty="0" smtClean="0">
                <a:effectLst/>
              </a:rPr>
              <a:t>Nach </a:t>
            </a:r>
            <a:r>
              <a:rPr lang="de-DE" dirty="0">
                <a:effectLst/>
              </a:rPr>
              <a:t>diesem zweimaligen Erklingen wird der zweite Bestandteil des Motivs, die letzten vier Töne vom ersten langen Ton getrennt, sie werden </a:t>
            </a:r>
            <a:r>
              <a:rPr lang="de-DE" i="1" dirty="0" smtClean="0">
                <a:effectLst/>
              </a:rPr>
              <a:t>abgespalten</a:t>
            </a:r>
            <a:r>
              <a:rPr lang="de-DE" dirty="0" smtClean="0">
                <a:effectLst/>
              </a:rPr>
              <a:t>.</a:t>
            </a:r>
          </a:p>
          <a:p>
            <a:pPr marL="36900" indent="0">
              <a:buNone/>
            </a:pPr>
            <a:endParaRPr lang="de-DE" dirty="0" smtClean="0">
              <a:effectLst/>
            </a:endParaRPr>
          </a:p>
          <a:p>
            <a:pPr marL="36900" indent="0">
              <a:buNone/>
            </a:pPr>
            <a:r>
              <a:rPr lang="de-DE" b="1" dirty="0" smtClean="0">
                <a:effectLst/>
              </a:rPr>
              <a:t>4</a:t>
            </a:r>
            <a:r>
              <a:rPr lang="de-DE" b="1" dirty="0">
                <a:effectLst/>
              </a:rPr>
              <a:t>. Variation des </a:t>
            </a:r>
            <a:r>
              <a:rPr lang="de-DE" b="1" dirty="0" err="1" smtClean="0">
                <a:effectLst/>
              </a:rPr>
              <a:t>Tönhöhenverlaufs</a:t>
            </a:r>
            <a:r>
              <a:rPr lang="de-DE" b="1" dirty="0">
                <a:effectLst/>
              </a:rPr>
              <a:t> („26 - Motiv </a:t>
            </a:r>
            <a:r>
              <a:rPr lang="de-DE" b="1" dirty="0" smtClean="0">
                <a:effectLst/>
              </a:rPr>
              <a:t>4“)</a:t>
            </a:r>
            <a:br>
              <a:rPr lang="de-DE" b="1" dirty="0" smtClean="0">
                <a:effectLst/>
              </a:rPr>
            </a:br>
            <a:r>
              <a:rPr lang="de-DE" dirty="0" smtClean="0">
                <a:effectLst/>
              </a:rPr>
              <a:t>Bei </a:t>
            </a:r>
            <a:r>
              <a:rPr lang="de-DE" dirty="0">
                <a:effectLst/>
              </a:rPr>
              <a:t>Schubert wird aber nicht diese abgespaltene Version verwendet, sondern zusätzlich der Tonhöhenverlauf geändert, nämlich indem der letzte Ton höher als die übrigen </a:t>
            </a:r>
            <a:r>
              <a:rPr lang="de-DE" dirty="0" smtClean="0">
                <a:effectLst/>
              </a:rPr>
              <a:t>liegt.</a:t>
            </a:r>
          </a:p>
          <a:p>
            <a:pPr marL="36900" indent="0">
              <a:buNone/>
            </a:pPr>
            <a:endParaRPr lang="de-DE" dirty="0" smtClean="0">
              <a:effectLst/>
            </a:endParaRPr>
          </a:p>
          <a:p>
            <a:pPr marL="36900" indent="0">
              <a:buNone/>
            </a:pPr>
            <a:r>
              <a:rPr lang="de-DE" b="1" dirty="0" smtClean="0">
                <a:effectLst/>
              </a:rPr>
              <a:t>5</a:t>
            </a:r>
            <a:r>
              <a:rPr lang="de-DE" b="1" dirty="0">
                <a:effectLst/>
              </a:rPr>
              <a:t>. </a:t>
            </a:r>
            <a:r>
              <a:rPr lang="de-DE" b="1" dirty="0" smtClean="0">
                <a:effectLst/>
              </a:rPr>
              <a:t>Umkehrung</a:t>
            </a:r>
            <a:br>
              <a:rPr lang="de-DE" b="1" dirty="0" smtClean="0">
                <a:effectLst/>
              </a:rPr>
            </a:br>
            <a:r>
              <a:rPr lang="de-DE" dirty="0" smtClean="0">
                <a:effectLst/>
              </a:rPr>
              <a:t>Wird </a:t>
            </a:r>
            <a:r>
              <a:rPr lang="de-DE" dirty="0">
                <a:effectLst/>
              </a:rPr>
              <a:t>der Tonhöhenverlauf exakt vertauscht, also ein Abwärtsgang für einen Aufwärtsgang und umgekehrt eingesetzt (und dabei auch noch die Tonabstände eingehalten), spricht man von einer </a:t>
            </a:r>
            <a:r>
              <a:rPr lang="de-DE" dirty="0" smtClean="0">
                <a:effectLst/>
              </a:rPr>
              <a:t>Umkehrung. Diese hören Sie im </a:t>
            </a:r>
            <a:r>
              <a:rPr lang="de-DE" dirty="0">
                <a:effectLst/>
              </a:rPr>
              <a:t>ersten Beispiel („27 - Motiv </a:t>
            </a:r>
            <a:r>
              <a:rPr lang="de-DE" dirty="0" smtClean="0">
                <a:effectLst/>
              </a:rPr>
              <a:t>5a“).</a:t>
            </a:r>
            <a:br>
              <a:rPr lang="de-DE" dirty="0" smtClean="0">
                <a:effectLst/>
              </a:rPr>
            </a:br>
            <a:r>
              <a:rPr lang="de-DE" dirty="0" smtClean="0">
                <a:effectLst/>
              </a:rPr>
              <a:t>Bei </a:t>
            </a:r>
            <a:r>
              <a:rPr lang="de-DE" dirty="0">
                <a:effectLst/>
              </a:rPr>
              <a:t>Schubert taucht nicht die Umkehrung des ganzen Anfangsmotivs auf, sondern nur die des abgespaltenen Teils, </a:t>
            </a:r>
            <a:r>
              <a:rPr lang="de-DE" dirty="0" smtClean="0">
                <a:effectLst/>
              </a:rPr>
              <a:t>wie im </a:t>
            </a:r>
            <a:r>
              <a:rPr lang="de-DE" dirty="0">
                <a:effectLst/>
              </a:rPr>
              <a:t>zweiten Beispiel („28 - Motiv </a:t>
            </a:r>
            <a:r>
              <a:rPr lang="de-DE" dirty="0" smtClean="0">
                <a:effectLst/>
              </a:rPr>
              <a:t>5b“).</a:t>
            </a:r>
            <a:endParaRPr lang="de-DE" dirty="0">
              <a:effectLst/>
            </a:endParaRPr>
          </a:p>
        </p:txBody>
      </p:sp>
    </p:spTree>
    <p:extLst>
      <p:ext uri="{BB962C8B-B14F-4D97-AF65-F5344CB8AC3E}">
        <p14:creationId xmlns:p14="http://schemas.microsoft.com/office/powerpoint/2010/main" val="2378899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1858269"/>
            <a:ext cx="10515600" cy="4351338"/>
          </a:xfrm>
        </p:spPr>
        <p:txBody>
          <a:bodyPr/>
          <a:lstStyle/>
          <a:p>
            <a:pPr marL="0" indent="0" algn="just">
              <a:buNone/>
            </a:pPr>
            <a:r>
              <a:rPr lang="de-DE" dirty="0"/>
              <a:t>Hören Sie sich </a:t>
            </a:r>
            <a:r>
              <a:rPr lang="de-DE" dirty="0" smtClean="0"/>
              <a:t>folgende </a:t>
            </a:r>
            <a:r>
              <a:rPr lang="de-DE" dirty="0"/>
              <a:t>Ausschnitte der Melodie (des Chorals „Wachet auf, ruft uns die </a:t>
            </a:r>
            <a:r>
              <a:rPr lang="de-DE" dirty="0" smtClean="0"/>
              <a:t>Stimme</a:t>
            </a:r>
            <a:r>
              <a:rPr lang="de-DE" dirty="0"/>
              <a:t>“) an und versuchen Sie die Beschreibung wie auch die graphische Darstellung </a:t>
            </a:r>
            <a:r>
              <a:rPr lang="de-DE" dirty="0" err="1" smtClean="0"/>
              <a:t>nachzu</a:t>
            </a:r>
            <a:r>
              <a:rPr lang="de-DE" dirty="0" smtClean="0"/>
              <a:t>-vollziehen.</a:t>
            </a:r>
            <a:endParaRPr lang="de-DE" dirty="0"/>
          </a:p>
          <a:p>
            <a:pPr marL="0" indent="0">
              <a:buNone/>
            </a:pPr>
            <a:endParaRPr lang="de-DE" dirty="0"/>
          </a:p>
        </p:txBody>
      </p:sp>
      <p:sp>
        <p:nvSpPr>
          <p:cNvPr id="7" name="Textfeld 6"/>
          <p:cNvSpPr txBox="1"/>
          <p:nvPr/>
        </p:nvSpPr>
        <p:spPr>
          <a:xfrm>
            <a:off x="6307425" y="5372880"/>
            <a:ext cx="3242974" cy="923330"/>
          </a:xfrm>
          <a:prstGeom prst="rect">
            <a:avLst/>
          </a:prstGeom>
          <a:noFill/>
        </p:spPr>
        <p:txBody>
          <a:bodyPr wrap="square" rtlCol="0">
            <a:spAutoFit/>
          </a:bodyPr>
          <a:lstStyle/>
          <a:p>
            <a:r>
              <a:rPr lang="de-DE" dirty="0" smtClean="0"/>
              <a:t>„02 - Wachet auf 2“:</a:t>
            </a:r>
            <a:endParaRPr lang="de-DE" dirty="0"/>
          </a:p>
          <a:p>
            <a:r>
              <a:rPr lang="de-DE" dirty="0"/>
              <a:t>Wiederholung und Pendel</a:t>
            </a:r>
          </a:p>
          <a:p>
            <a:endParaRPr lang="de-DE" dirty="0"/>
          </a:p>
        </p:txBody>
      </p:sp>
      <p:sp>
        <p:nvSpPr>
          <p:cNvPr id="4" name="Textfeld 3"/>
          <p:cNvSpPr txBox="1"/>
          <p:nvPr/>
        </p:nvSpPr>
        <p:spPr>
          <a:xfrm>
            <a:off x="1224684" y="5412497"/>
            <a:ext cx="2599171" cy="646331"/>
          </a:xfrm>
          <a:prstGeom prst="rect">
            <a:avLst/>
          </a:prstGeom>
          <a:noFill/>
        </p:spPr>
        <p:txBody>
          <a:bodyPr wrap="square" rtlCol="0">
            <a:spAutoFit/>
          </a:bodyPr>
          <a:lstStyle/>
          <a:p>
            <a:r>
              <a:rPr lang="de-DE" dirty="0" smtClean="0"/>
              <a:t>„01 - Wachet auf 1“:</a:t>
            </a:r>
            <a:endParaRPr lang="de-DE" dirty="0"/>
          </a:p>
          <a:p>
            <a:r>
              <a:rPr lang="de-DE" dirty="0"/>
              <a:t>Aufstieg</a:t>
            </a:r>
          </a:p>
        </p:txBody>
      </p:sp>
      <p:sp>
        <p:nvSpPr>
          <p:cNvPr id="2" name="Titel 1"/>
          <p:cNvSpPr>
            <a:spLocks noGrp="1"/>
          </p:cNvSpPr>
          <p:nvPr>
            <p:ph type="title"/>
          </p:nvPr>
        </p:nvSpPr>
        <p:spPr/>
        <p:txBody>
          <a:bodyPr>
            <a:normAutofit fontScale="90000"/>
          </a:bodyPr>
          <a:lstStyle/>
          <a:p>
            <a:r>
              <a:rPr lang="de-DE" b="1" dirty="0" smtClean="0"/>
              <a:t>Vorübungen zur 2. Sitzung</a:t>
            </a:r>
            <a:br>
              <a:rPr lang="de-DE" b="1" dirty="0" smtClean="0"/>
            </a:br>
            <a:r>
              <a:rPr lang="de-DE" sz="2700" b="1" i="1" dirty="0"/>
              <a:t>1. Technik des Kurvenzeichnens am Beispiel von "Wachet auf"</a:t>
            </a:r>
            <a:endParaRPr lang="de-DE" sz="2700" dirty="0"/>
          </a:p>
        </p:txBody>
      </p:sp>
      <p:pic>
        <p:nvPicPr>
          <p:cNvPr id="5" name="Bild1"/>
          <p:cNvPicPr/>
          <p:nvPr/>
        </p:nvPicPr>
        <p:blipFill>
          <a:blip r:embed="rId2">
            <a:lum/>
            <a:alphaModFix/>
          </a:blip>
          <a:srcRect/>
          <a:stretch>
            <a:fillRect/>
          </a:stretch>
        </p:blipFill>
        <p:spPr>
          <a:xfrm>
            <a:off x="1224684" y="3630454"/>
            <a:ext cx="2599171" cy="1781174"/>
          </a:xfrm>
          <a:prstGeom prst="rect">
            <a:avLst/>
          </a:prstGeom>
          <a:noFill/>
          <a:ln>
            <a:noFill/>
            <a:prstDash/>
          </a:ln>
        </p:spPr>
      </p:pic>
      <p:pic>
        <p:nvPicPr>
          <p:cNvPr id="6" name="Bild2"/>
          <p:cNvPicPr/>
          <p:nvPr/>
        </p:nvPicPr>
        <p:blipFill>
          <a:blip r:embed="rId3">
            <a:lum/>
            <a:alphaModFix/>
          </a:blip>
          <a:srcRect/>
          <a:stretch>
            <a:fillRect/>
          </a:stretch>
        </p:blipFill>
        <p:spPr>
          <a:xfrm>
            <a:off x="6307425" y="3591705"/>
            <a:ext cx="3242974" cy="1781175"/>
          </a:xfrm>
          <a:prstGeom prst="rect">
            <a:avLst/>
          </a:prstGeom>
          <a:noFill/>
          <a:ln>
            <a:noFill/>
            <a:prstDash/>
          </a:ln>
        </p:spPr>
      </p:pic>
    </p:spTree>
    <p:extLst>
      <p:ext uri="{BB962C8B-B14F-4D97-AF65-F5344CB8AC3E}">
        <p14:creationId xmlns:p14="http://schemas.microsoft.com/office/powerpoint/2010/main" val="4706676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a:t>
            </a:r>
            <a:r>
              <a:rPr lang="de-DE" b="1" dirty="0" smtClean="0">
                <a:effectLst/>
              </a:rPr>
              <a:t>5. </a:t>
            </a:r>
            <a:r>
              <a:rPr lang="de-DE" b="1" dirty="0">
                <a:effectLst/>
              </a:rPr>
              <a:t>Sitzung</a:t>
            </a:r>
            <a:br>
              <a:rPr lang="de-DE" b="1" dirty="0">
                <a:effectLst/>
              </a:rPr>
            </a:br>
            <a:r>
              <a:rPr lang="de-DE" sz="2700" b="1" i="1" dirty="0">
                <a:effectLst/>
              </a:rPr>
              <a:t>1. Motivisch-thematische </a:t>
            </a:r>
            <a:r>
              <a:rPr lang="de-DE" sz="2700" b="1" i="1" dirty="0" smtClean="0">
                <a:effectLst/>
              </a:rPr>
              <a:t>Arbeit</a:t>
            </a:r>
            <a:endParaRPr lang="de-DE" sz="2700" b="1" i="1" dirty="0">
              <a:effectLst/>
            </a:endParaRPr>
          </a:p>
        </p:txBody>
      </p:sp>
      <p:sp>
        <p:nvSpPr>
          <p:cNvPr id="3" name="Inhaltsplatzhalter 2"/>
          <p:cNvSpPr>
            <a:spLocks noGrp="1"/>
          </p:cNvSpPr>
          <p:nvPr>
            <p:ph idx="1"/>
          </p:nvPr>
        </p:nvSpPr>
        <p:spPr/>
        <p:txBody>
          <a:bodyPr>
            <a:normAutofit fontScale="85000" lnSpcReduction="10000"/>
          </a:bodyPr>
          <a:lstStyle/>
          <a:p>
            <a:pPr marL="36900" indent="0">
              <a:buNone/>
            </a:pPr>
            <a:r>
              <a:rPr lang="de-DE" b="1" dirty="0">
                <a:effectLst/>
              </a:rPr>
              <a:t>6. Diminution und </a:t>
            </a:r>
            <a:r>
              <a:rPr lang="de-DE" b="1" dirty="0" smtClean="0">
                <a:effectLst/>
              </a:rPr>
              <a:t>Augmentation</a:t>
            </a:r>
            <a:r>
              <a:rPr lang="de-DE" dirty="0" smtClean="0">
                <a:effectLst/>
              </a:rPr>
              <a:t/>
            </a:r>
            <a:br>
              <a:rPr lang="de-DE" dirty="0" smtClean="0">
                <a:effectLst/>
              </a:rPr>
            </a:br>
            <a:r>
              <a:rPr lang="de-DE" dirty="0" smtClean="0">
                <a:effectLst/>
              </a:rPr>
              <a:t>Wenn </a:t>
            </a:r>
            <a:r>
              <a:rPr lang="de-DE" dirty="0">
                <a:effectLst/>
              </a:rPr>
              <a:t>das Motiv rhythmisch verkleinert wird, also die Dauer der Noten proportional verkürzt werden, spricht man von </a:t>
            </a:r>
            <a:r>
              <a:rPr lang="de-DE" dirty="0" smtClean="0">
                <a:effectLst/>
              </a:rPr>
              <a:t>Diminution, zu hören im Beispiel „</a:t>
            </a:r>
            <a:r>
              <a:rPr lang="de-DE" dirty="0">
                <a:effectLst/>
              </a:rPr>
              <a:t>29 - Motiv 6</a:t>
            </a:r>
            <a:r>
              <a:rPr lang="de-DE" dirty="0" smtClean="0">
                <a:effectLst/>
              </a:rPr>
              <a:t>“.</a:t>
            </a:r>
            <a:br>
              <a:rPr lang="de-DE" dirty="0" smtClean="0">
                <a:effectLst/>
              </a:rPr>
            </a:br>
            <a:r>
              <a:rPr lang="de-DE" dirty="0" smtClean="0">
                <a:effectLst/>
              </a:rPr>
              <a:t>Die </a:t>
            </a:r>
            <a:r>
              <a:rPr lang="de-DE" dirty="0">
                <a:effectLst/>
              </a:rPr>
              <a:t>umgekehrte Verlängerung der Notendauer heißt </a:t>
            </a:r>
            <a:r>
              <a:rPr lang="de-DE" dirty="0" smtClean="0">
                <a:effectLst/>
              </a:rPr>
              <a:t>Augmentation, zu hören </a:t>
            </a:r>
            <a:r>
              <a:rPr lang="de-DE" dirty="0">
                <a:effectLst/>
              </a:rPr>
              <a:t>in Beispiel „ 30 - Motiv </a:t>
            </a:r>
            <a:r>
              <a:rPr lang="de-DE" dirty="0" smtClean="0">
                <a:effectLst/>
              </a:rPr>
              <a:t>6b“.</a:t>
            </a:r>
            <a:endParaRPr lang="de-DE" dirty="0">
              <a:effectLst/>
            </a:endParaRPr>
          </a:p>
          <a:p>
            <a:pPr marL="36900" indent="0">
              <a:buNone/>
            </a:pPr>
            <a:endParaRPr lang="de-DE" dirty="0">
              <a:effectLst/>
            </a:endParaRPr>
          </a:p>
          <a:p>
            <a:pPr marL="36900" indent="0">
              <a:buNone/>
            </a:pPr>
            <a:r>
              <a:rPr lang="de-DE" b="1" dirty="0">
                <a:effectLst/>
              </a:rPr>
              <a:t>7. Umspielen, </a:t>
            </a:r>
            <a:r>
              <a:rPr lang="de-DE" b="1" dirty="0" smtClean="0">
                <a:effectLst/>
              </a:rPr>
              <a:t>Ausfüllen</a:t>
            </a:r>
            <a:r>
              <a:rPr lang="de-DE" dirty="0" smtClean="0">
                <a:effectLst/>
              </a:rPr>
              <a:t/>
            </a:r>
            <a:br>
              <a:rPr lang="de-DE" dirty="0" smtClean="0">
                <a:effectLst/>
              </a:rPr>
            </a:br>
            <a:r>
              <a:rPr lang="de-DE" dirty="0" smtClean="0">
                <a:effectLst/>
              </a:rPr>
              <a:t>Das </a:t>
            </a:r>
            <a:r>
              <a:rPr lang="de-DE" dirty="0">
                <a:effectLst/>
              </a:rPr>
              <a:t>Motiv kann auch variiert werden, indem Noten hinzugefügt werden, aber der grundsätzliche Tonhöhenverlauf beibehalten wird, so wie im </a:t>
            </a:r>
            <a:r>
              <a:rPr lang="de-DE" dirty="0" smtClean="0">
                <a:effectLst/>
              </a:rPr>
              <a:t>(</a:t>
            </a:r>
            <a:r>
              <a:rPr lang="de-DE" dirty="0">
                <a:effectLst/>
              </a:rPr>
              <a:t>bei Schubert nicht vorhandenen) Beispiel „ 31 - Motiv </a:t>
            </a:r>
            <a:r>
              <a:rPr lang="de-DE" dirty="0" smtClean="0">
                <a:effectLst/>
              </a:rPr>
              <a:t>7“ </a:t>
            </a:r>
            <a:r>
              <a:rPr lang="de-DE" dirty="0">
                <a:effectLst/>
              </a:rPr>
              <a:t>der erste Ton des Motivs noch einmal unterteilt </a:t>
            </a:r>
            <a:r>
              <a:rPr lang="de-DE" dirty="0" smtClean="0">
                <a:effectLst/>
              </a:rPr>
              <a:t>wird.</a:t>
            </a:r>
            <a:endParaRPr lang="de-DE" dirty="0">
              <a:effectLst/>
            </a:endParaRPr>
          </a:p>
          <a:p>
            <a:pPr marL="36900" indent="0">
              <a:buNone/>
            </a:pPr>
            <a:endParaRPr lang="de-DE" dirty="0">
              <a:effectLst/>
            </a:endParaRPr>
          </a:p>
          <a:p>
            <a:pPr marL="36900" indent="0">
              <a:buNone/>
            </a:pPr>
            <a:r>
              <a:rPr lang="de-DE" dirty="0">
                <a:effectLst/>
              </a:rPr>
              <a:t>Im Zusammenhang des Streichquartettsatzes von Schubert klingt es dann folgendermaßen (der erste Abschnitt der Verarbeitung des Anfangsmotivs geht bis etwa (1:36):</a:t>
            </a:r>
          </a:p>
          <a:p>
            <a:pPr marL="36900" indent="0">
              <a:buNone/>
            </a:pPr>
            <a:r>
              <a:rPr lang="de-DE" dirty="0">
                <a:effectLst/>
                <a:hlinkClick r:id="rId2"/>
              </a:rPr>
              <a:t>https://www.youtube.com/watch?v=nAVzHdkDb94</a:t>
            </a:r>
            <a:endParaRPr lang="de-DE" dirty="0">
              <a:effectLst/>
            </a:endParaRPr>
          </a:p>
          <a:p>
            <a:pPr marL="36900" indent="0">
              <a:buNone/>
            </a:pPr>
            <a:endParaRPr lang="de-DE" dirty="0">
              <a:effectLst/>
            </a:endParaRPr>
          </a:p>
        </p:txBody>
      </p:sp>
    </p:spTree>
    <p:extLst>
      <p:ext uri="{BB962C8B-B14F-4D97-AF65-F5344CB8AC3E}">
        <p14:creationId xmlns:p14="http://schemas.microsoft.com/office/powerpoint/2010/main" val="32527452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smtClean="0">
                <a:effectLst/>
              </a:rPr>
              <a:t>Vorübungen zur 5. Sitzung</a:t>
            </a:r>
            <a:br>
              <a:rPr lang="de-DE" b="1" dirty="0" smtClean="0">
                <a:effectLst/>
              </a:rPr>
            </a:br>
            <a:r>
              <a:rPr lang="de-DE" sz="2700" b="1" i="1" dirty="0" smtClean="0">
                <a:effectLst/>
              </a:rPr>
              <a:t>2</a:t>
            </a:r>
            <a:r>
              <a:rPr lang="de-DE" sz="2700" b="1" i="1" dirty="0">
                <a:effectLst/>
              </a:rPr>
              <a:t>. </a:t>
            </a:r>
            <a:r>
              <a:rPr lang="de-DE" sz="2700" b="1" i="1" dirty="0" smtClean="0">
                <a:effectLst/>
              </a:rPr>
              <a:t>Aufgabe</a:t>
            </a:r>
            <a:endParaRPr lang="de-DE" sz="2700" b="1" i="1" dirty="0">
              <a:effectLst/>
            </a:endParaRPr>
          </a:p>
        </p:txBody>
      </p:sp>
      <p:sp>
        <p:nvSpPr>
          <p:cNvPr id="3" name="Inhaltsplatzhalter 2"/>
          <p:cNvSpPr>
            <a:spLocks noGrp="1"/>
          </p:cNvSpPr>
          <p:nvPr>
            <p:ph idx="1"/>
          </p:nvPr>
        </p:nvSpPr>
        <p:spPr/>
        <p:txBody>
          <a:bodyPr>
            <a:normAutofit/>
          </a:bodyPr>
          <a:lstStyle/>
          <a:p>
            <a:pPr marL="36900" indent="0">
              <a:buNone/>
            </a:pPr>
            <a:endParaRPr lang="de-DE" dirty="0" smtClean="0">
              <a:effectLst/>
            </a:endParaRPr>
          </a:p>
          <a:p>
            <a:pPr marL="36900" indent="0">
              <a:buNone/>
            </a:pPr>
            <a:r>
              <a:rPr lang="de-DE" dirty="0" smtClean="0">
                <a:effectLst/>
              </a:rPr>
              <a:t>Zeichnen </a:t>
            </a:r>
            <a:r>
              <a:rPr lang="de-DE" dirty="0">
                <a:effectLst/>
              </a:rPr>
              <a:t>Sie eine Graphik zum Ausgangsmotiv von Beethovens Violinsonate Nr. 7, 1. </a:t>
            </a:r>
            <a:r>
              <a:rPr lang="de-DE" dirty="0" smtClean="0">
                <a:effectLst/>
              </a:rPr>
              <a:t>Satz </a:t>
            </a:r>
            <a:r>
              <a:rPr lang="de-DE" dirty="0">
                <a:effectLst/>
              </a:rPr>
              <a:t>(Klangbeispiel „32 - Motiv Beethoven </a:t>
            </a:r>
            <a:r>
              <a:rPr lang="de-DE" dirty="0" smtClean="0">
                <a:effectLst/>
              </a:rPr>
              <a:t>1“).</a:t>
            </a:r>
            <a:endParaRPr lang="de-DE" dirty="0">
              <a:effectLst/>
            </a:endParaRPr>
          </a:p>
          <a:p>
            <a:pPr marL="36900" indent="0">
              <a:buNone/>
            </a:pPr>
            <a:endParaRPr lang="de-DE" dirty="0">
              <a:effectLst/>
            </a:endParaRPr>
          </a:p>
          <a:p>
            <a:pPr marL="36900" indent="0">
              <a:buNone/>
            </a:pPr>
            <a:r>
              <a:rPr lang="de-DE" dirty="0" smtClean="0">
                <a:effectLst/>
              </a:rPr>
              <a:t>Versuchen </a:t>
            </a:r>
            <a:r>
              <a:rPr lang="de-DE" dirty="0">
                <a:effectLst/>
              </a:rPr>
              <a:t>Sie zu bestimmen, was im Laufe des Themas mit dem Ausgangsmotiv </a:t>
            </a:r>
            <a:r>
              <a:rPr lang="de-DE" dirty="0" smtClean="0">
                <a:effectLst/>
              </a:rPr>
              <a:t>geschieht, wie es </a:t>
            </a:r>
            <a:r>
              <a:rPr lang="de-DE" dirty="0">
                <a:effectLst/>
              </a:rPr>
              <a:t>im Beispiel „33 - Motiv Beethoven </a:t>
            </a:r>
            <a:r>
              <a:rPr lang="de-DE" dirty="0" smtClean="0">
                <a:effectLst/>
              </a:rPr>
              <a:t>2“ zu hören ist.</a:t>
            </a:r>
            <a:endParaRPr lang="de-DE" dirty="0">
              <a:effectLst/>
            </a:endParaRPr>
          </a:p>
        </p:txBody>
      </p:sp>
    </p:spTree>
    <p:extLst>
      <p:ext uri="{BB962C8B-B14F-4D97-AF65-F5344CB8AC3E}">
        <p14:creationId xmlns:p14="http://schemas.microsoft.com/office/powerpoint/2010/main" val="1229259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effectLst/>
              </a:rPr>
              <a:t>Vorübungen zur </a:t>
            </a:r>
            <a:r>
              <a:rPr lang="de-DE" b="1" dirty="0" smtClean="0">
                <a:effectLst/>
              </a:rPr>
              <a:t>5. </a:t>
            </a:r>
            <a:r>
              <a:rPr lang="de-DE" b="1" dirty="0">
                <a:effectLst/>
              </a:rPr>
              <a:t>Sitzung</a:t>
            </a:r>
            <a:br>
              <a:rPr lang="de-DE" b="1" dirty="0">
                <a:effectLst/>
              </a:rPr>
            </a:br>
            <a:r>
              <a:rPr lang="de-DE" sz="2700" b="1" i="1" dirty="0" smtClean="0">
                <a:effectLst/>
              </a:rPr>
              <a:t>3. Lösung</a:t>
            </a:r>
            <a:endParaRPr lang="de-DE" sz="2700" b="1" i="1" dirty="0">
              <a:effectLst/>
            </a:endParaRPr>
          </a:p>
        </p:txBody>
      </p:sp>
      <p:sp>
        <p:nvSpPr>
          <p:cNvPr id="3" name="Inhaltsplatzhalter 2"/>
          <p:cNvSpPr>
            <a:spLocks noGrp="1"/>
          </p:cNvSpPr>
          <p:nvPr>
            <p:ph sz="half" idx="1"/>
          </p:nvPr>
        </p:nvSpPr>
        <p:spPr/>
        <p:txBody>
          <a:bodyPr>
            <a:normAutofit/>
          </a:bodyPr>
          <a:lstStyle/>
          <a:p>
            <a:pPr marL="36900" indent="0">
              <a:buNone/>
            </a:pPr>
            <a:endParaRPr lang="de-DE" dirty="0" smtClean="0">
              <a:effectLst/>
            </a:endParaRPr>
          </a:p>
          <a:p>
            <a:pPr marL="36900" indent="0">
              <a:buNone/>
            </a:pPr>
            <a:r>
              <a:rPr lang="de-DE" dirty="0" smtClean="0">
                <a:effectLst/>
              </a:rPr>
              <a:t>Mögliche </a:t>
            </a:r>
            <a:r>
              <a:rPr lang="de-DE" dirty="0">
                <a:effectLst/>
              </a:rPr>
              <a:t>graphische Gestalt</a:t>
            </a:r>
            <a:r>
              <a:rPr lang="de-DE" dirty="0" smtClean="0">
                <a:effectLst/>
              </a:rPr>
              <a:t>:</a:t>
            </a:r>
          </a:p>
          <a:p>
            <a:pPr marL="36900" indent="0">
              <a:buNone/>
            </a:pPr>
            <a:endParaRPr lang="de-DE" dirty="0">
              <a:effectLst/>
            </a:endParaRPr>
          </a:p>
        </p:txBody>
      </p:sp>
      <p:sp>
        <p:nvSpPr>
          <p:cNvPr id="9" name="Inhaltsplatzhalter 8"/>
          <p:cNvSpPr>
            <a:spLocks noGrp="1"/>
          </p:cNvSpPr>
          <p:nvPr>
            <p:ph sz="half" idx="2"/>
          </p:nvPr>
        </p:nvSpPr>
        <p:spPr/>
        <p:txBody>
          <a:bodyPr>
            <a:normAutofit/>
          </a:bodyPr>
          <a:lstStyle/>
          <a:p>
            <a:pPr marL="36900" indent="0">
              <a:buNone/>
            </a:pPr>
            <a:endParaRPr lang="de-DE" dirty="0" smtClean="0">
              <a:effectLst/>
            </a:endParaRPr>
          </a:p>
          <a:p>
            <a:pPr marL="36900" indent="0">
              <a:buNone/>
            </a:pPr>
            <a:r>
              <a:rPr lang="de-DE" dirty="0" smtClean="0">
                <a:effectLst/>
              </a:rPr>
              <a:t>Verarbeitung </a:t>
            </a:r>
            <a:r>
              <a:rPr lang="de-DE" dirty="0">
                <a:effectLst/>
              </a:rPr>
              <a:t>im Laufe des Themas:</a:t>
            </a:r>
            <a:br>
              <a:rPr lang="de-DE" dirty="0">
                <a:effectLst/>
              </a:rPr>
            </a:br>
            <a:r>
              <a:rPr lang="de-DE" dirty="0">
                <a:effectLst/>
              </a:rPr>
              <a:t/>
            </a:r>
            <a:br>
              <a:rPr lang="de-DE" dirty="0">
                <a:effectLst/>
              </a:rPr>
            </a:br>
            <a:r>
              <a:rPr lang="de-DE" dirty="0" smtClean="0">
                <a:effectLst/>
              </a:rPr>
              <a:t>Originalgestalt</a:t>
            </a:r>
            <a:r>
              <a:rPr lang="de-DE" dirty="0">
                <a:effectLst/>
              </a:rPr>
              <a:t/>
            </a:r>
            <a:br>
              <a:rPr lang="de-DE" dirty="0">
                <a:effectLst/>
              </a:rPr>
            </a:br>
            <a:r>
              <a:rPr lang="de-DE" dirty="0">
                <a:effectLst/>
              </a:rPr>
              <a:t>Sequenzierung</a:t>
            </a:r>
            <a:br>
              <a:rPr lang="de-DE" dirty="0">
                <a:effectLst/>
              </a:rPr>
            </a:br>
            <a:r>
              <a:rPr lang="de-DE" dirty="0">
                <a:effectLst/>
              </a:rPr>
              <a:t>Variation des Tonhöhenverlaufs</a:t>
            </a:r>
            <a:br>
              <a:rPr lang="de-DE" dirty="0">
                <a:effectLst/>
              </a:rPr>
            </a:br>
            <a:r>
              <a:rPr lang="de-DE" dirty="0">
                <a:effectLst/>
              </a:rPr>
              <a:t>Sequenzierung dieser Variation</a:t>
            </a:r>
            <a:br>
              <a:rPr lang="de-DE" dirty="0">
                <a:effectLst/>
              </a:rPr>
            </a:br>
            <a:r>
              <a:rPr lang="de-DE" dirty="0">
                <a:effectLst/>
              </a:rPr>
              <a:t>(Schlussformel)</a:t>
            </a:r>
          </a:p>
          <a:p>
            <a:pPr marL="36900" indent="0">
              <a:buNone/>
            </a:pPr>
            <a:endParaRPr lang="de-DE" dirty="0"/>
          </a:p>
        </p:txBody>
      </p:sp>
      <p:pic>
        <p:nvPicPr>
          <p:cNvPr id="4" name="Grafik 3"/>
          <p:cNvPicPr/>
          <p:nvPr/>
        </p:nvPicPr>
        <p:blipFill>
          <a:blip r:embed="rId2"/>
          <a:stretch>
            <a:fillRect/>
          </a:stretch>
        </p:blipFill>
        <p:spPr>
          <a:xfrm>
            <a:off x="913794" y="2867313"/>
            <a:ext cx="4415587" cy="2554431"/>
          </a:xfrm>
          <a:prstGeom prst="rect">
            <a:avLst/>
          </a:prstGeom>
          <a:noFill/>
          <a:ln>
            <a:noFill/>
            <a:prstDash/>
          </a:ln>
        </p:spPr>
      </p:pic>
    </p:spTree>
    <p:extLst>
      <p:ext uri="{BB962C8B-B14F-4D97-AF65-F5344CB8AC3E}">
        <p14:creationId xmlns:p14="http://schemas.microsoft.com/office/powerpoint/2010/main" val="19841752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b="1" dirty="0">
                <a:effectLst/>
              </a:rPr>
              <a:t>Vorübung zur 6. Sitzung</a:t>
            </a:r>
            <a:br>
              <a:rPr lang="de-DE" b="1" dirty="0">
                <a:effectLst/>
              </a:rPr>
            </a:br>
            <a:r>
              <a:rPr lang="de-DE" sz="2700" b="1" i="1" dirty="0">
                <a:effectLst/>
              </a:rPr>
              <a:t>Polyphonie</a:t>
            </a:r>
          </a:p>
        </p:txBody>
      </p:sp>
      <p:sp>
        <p:nvSpPr>
          <p:cNvPr id="6" name="Inhaltsplatzhalter 5"/>
          <p:cNvSpPr>
            <a:spLocks noGrp="1"/>
          </p:cNvSpPr>
          <p:nvPr>
            <p:ph idx="1"/>
          </p:nvPr>
        </p:nvSpPr>
        <p:spPr/>
        <p:txBody>
          <a:bodyPr/>
          <a:lstStyle/>
          <a:p>
            <a:pPr marL="36900" indent="0" algn="just">
              <a:buNone/>
            </a:pPr>
            <a:r>
              <a:rPr lang="de-DE" dirty="0">
                <a:effectLst/>
              </a:rPr>
              <a:t>Polyphonie bedeutet das gleichzeitige Erklingen mehrerer selbständiger Stimmen. Im </a:t>
            </a:r>
            <a:r>
              <a:rPr lang="de-DE" dirty="0" smtClean="0">
                <a:effectLst/>
              </a:rPr>
              <a:t>Unter-schied </a:t>
            </a:r>
            <a:r>
              <a:rPr lang="de-DE" dirty="0">
                <a:effectLst/>
              </a:rPr>
              <a:t>zum Verhältnis von Melodie und Begleitung, bei dem die Begleitung gegenüber der Melodie zurücktritt, damit sich die Aufmerksamkeit auf die Melodie konzentriert, ist also die zur Hauptstimme hinzu erklingende Gegenstimme (auch als Kontrapunkt bezeichnet) sehr viel artikulierter. Da die uns geläufige populäre Musik üblicherweise nach dem Schema Melodie und Begleitung aufgebaut ist, kann es einige Schwierigkeiten bereiten, seine </a:t>
            </a:r>
            <a:r>
              <a:rPr lang="de-DE" dirty="0" smtClean="0">
                <a:effectLst/>
              </a:rPr>
              <a:t>Aufmerk-</a:t>
            </a:r>
            <a:r>
              <a:rPr lang="de-DE" dirty="0" err="1" smtClean="0">
                <a:effectLst/>
              </a:rPr>
              <a:t>samkeit</a:t>
            </a:r>
            <a:r>
              <a:rPr lang="de-DE" dirty="0" smtClean="0">
                <a:effectLst/>
              </a:rPr>
              <a:t> </a:t>
            </a:r>
            <a:r>
              <a:rPr lang="de-DE" dirty="0">
                <a:effectLst/>
              </a:rPr>
              <a:t>auf mehrere gleichberechtigte Stimmen zu richten, vor allem, wenn sie in einer tiefen Lage angesiedelt ist.</a:t>
            </a:r>
          </a:p>
          <a:p>
            <a:pPr marL="36900" indent="0" algn="just">
              <a:buNone/>
            </a:pPr>
            <a:r>
              <a:rPr lang="de-DE" dirty="0">
                <a:effectLst/>
              </a:rPr>
              <a:t>Eine musikalische Gattung, in der das Prinzip der Polyphonie besonders zum Tragen kommt, ist die Fuge. In einer Fuge taucht ein Thema, das anfangs präsentiert wird, immer wieder in verschiedenen Stimmen auf. </a:t>
            </a:r>
          </a:p>
          <a:p>
            <a:pPr marL="36900" indent="0" algn="just">
              <a:buNone/>
            </a:pPr>
            <a:endParaRPr lang="de-DE" dirty="0"/>
          </a:p>
        </p:txBody>
      </p:sp>
    </p:spTree>
    <p:extLst>
      <p:ext uri="{BB962C8B-B14F-4D97-AF65-F5344CB8AC3E}">
        <p14:creationId xmlns:p14="http://schemas.microsoft.com/office/powerpoint/2010/main" val="464818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b="1" dirty="0">
                <a:effectLst/>
              </a:rPr>
              <a:t>Vorübung zur 6. Sitzung</a:t>
            </a:r>
            <a:br>
              <a:rPr lang="de-DE" b="1" dirty="0">
                <a:effectLst/>
              </a:rPr>
            </a:br>
            <a:r>
              <a:rPr lang="de-DE" sz="2700" b="1" i="1" dirty="0">
                <a:effectLst/>
              </a:rPr>
              <a:t>Polyphonie</a:t>
            </a:r>
          </a:p>
        </p:txBody>
      </p:sp>
      <p:sp>
        <p:nvSpPr>
          <p:cNvPr id="6" name="Inhaltsplatzhalter 5"/>
          <p:cNvSpPr>
            <a:spLocks noGrp="1"/>
          </p:cNvSpPr>
          <p:nvPr>
            <p:ph idx="1"/>
          </p:nvPr>
        </p:nvSpPr>
        <p:spPr/>
        <p:txBody>
          <a:bodyPr/>
          <a:lstStyle/>
          <a:p>
            <a:pPr marL="36900" indent="0" algn="just">
              <a:buNone/>
            </a:pPr>
            <a:r>
              <a:rPr lang="de-DE" dirty="0">
                <a:effectLst/>
              </a:rPr>
              <a:t>In der folgenden Aufnahme des </a:t>
            </a:r>
            <a:r>
              <a:rPr lang="de-DE" i="1" dirty="0">
                <a:effectLst/>
              </a:rPr>
              <a:t>Ricercar a 3</a:t>
            </a:r>
            <a:r>
              <a:rPr lang="de-DE" dirty="0">
                <a:effectLst/>
              </a:rPr>
              <a:t> von Johann Sebastian Bach sind die verschiedenen Stimmen zugleich verschiedene Instrumente. Die erste Präsentation des Themas wird – von 0:04 bis 0:19 – von der Flöte gespielt. Zeichnen Sie dieses Thema mit den bekannten Mitteln (Kurven und Rhythmisierung). Unterteilen Sie das Stück zunächst gemäß der Themenanfänge und </a:t>
            </a:r>
            <a:r>
              <a:rPr lang="de-DE" dirty="0" smtClean="0">
                <a:effectLst/>
              </a:rPr>
              <a:t>-enden </a:t>
            </a:r>
            <a:r>
              <a:rPr lang="de-DE" dirty="0">
                <a:effectLst/>
              </a:rPr>
              <a:t>in Abschnitte. Beschreiben Sie dann, was die anderen Stimmen während des Themas tun und außerdem, was passiert, wenn das Thema aussetzt. Versuchen Sie </a:t>
            </a:r>
            <a:r>
              <a:rPr lang="de-DE" dirty="0" smtClean="0">
                <a:effectLst/>
              </a:rPr>
              <a:t>abschließend </a:t>
            </a:r>
            <a:r>
              <a:rPr lang="de-DE" dirty="0">
                <a:effectLst/>
              </a:rPr>
              <a:t>Beziehungen zwischen den Abschnitten bzw. den gewissermaßen </a:t>
            </a:r>
            <a:r>
              <a:rPr lang="de-DE" dirty="0" smtClean="0">
                <a:effectLst/>
              </a:rPr>
              <a:t>drama-</a:t>
            </a:r>
            <a:r>
              <a:rPr lang="de-DE" dirty="0" err="1" smtClean="0">
                <a:effectLst/>
              </a:rPr>
              <a:t>turgischen</a:t>
            </a:r>
            <a:r>
              <a:rPr lang="de-DE" dirty="0" smtClean="0">
                <a:effectLst/>
              </a:rPr>
              <a:t> </a:t>
            </a:r>
            <a:r>
              <a:rPr lang="de-DE" dirty="0">
                <a:effectLst/>
              </a:rPr>
              <a:t>Verlauf des ganzen Stücks herauszustellen.</a:t>
            </a:r>
          </a:p>
          <a:p>
            <a:pPr marL="36900" indent="0">
              <a:buNone/>
            </a:pPr>
            <a:r>
              <a:rPr lang="de-DE" u="sng" dirty="0" smtClean="0">
                <a:effectLst/>
                <a:hlinkClick r:id="rId2"/>
              </a:rPr>
              <a:t>https</a:t>
            </a:r>
            <a:r>
              <a:rPr lang="de-DE" u="sng" dirty="0">
                <a:effectLst/>
                <a:hlinkClick r:id="rId2"/>
              </a:rPr>
              <a:t>://www.youtube.com/watch?v=ew89Y8hq-vA</a:t>
            </a:r>
            <a:endParaRPr lang="de-DE" dirty="0">
              <a:effectLst/>
            </a:endParaRPr>
          </a:p>
          <a:p>
            <a:pPr marL="36900" indent="0" algn="just">
              <a:buNone/>
            </a:pPr>
            <a:endParaRPr lang="de-DE" dirty="0"/>
          </a:p>
        </p:txBody>
      </p:sp>
    </p:spTree>
    <p:extLst>
      <p:ext uri="{BB962C8B-B14F-4D97-AF65-F5344CB8AC3E}">
        <p14:creationId xmlns:p14="http://schemas.microsoft.com/office/powerpoint/2010/main" val="24574429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b="1" dirty="0">
                <a:effectLst/>
              </a:rPr>
              <a:t>Vorübung zur 12. </a:t>
            </a:r>
            <a:r>
              <a:rPr lang="de-DE" b="1" dirty="0" smtClean="0">
                <a:effectLst/>
              </a:rPr>
              <a:t>Sitzung</a:t>
            </a:r>
            <a:endParaRPr lang="de-DE" dirty="0"/>
          </a:p>
        </p:txBody>
      </p:sp>
      <p:sp>
        <p:nvSpPr>
          <p:cNvPr id="3" name="Inhaltsplatzhalter 2"/>
          <p:cNvSpPr>
            <a:spLocks noGrp="1"/>
          </p:cNvSpPr>
          <p:nvPr>
            <p:ph idx="1"/>
          </p:nvPr>
        </p:nvSpPr>
        <p:spPr>
          <a:xfrm>
            <a:off x="913795" y="1732449"/>
            <a:ext cx="10353762" cy="4104933"/>
          </a:xfrm>
        </p:spPr>
        <p:txBody>
          <a:bodyPr>
            <a:normAutofit fontScale="77500" lnSpcReduction="20000"/>
          </a:bodyPr>
          <a:lstStyle/>
          <a:p>
            <a:pPr marL="36900" indent="0">
              <a:buNone/>
            </a:pPr>
            <a:r>
              <a:rPr lang="de-DE" dirty="0">
                <a:effectLst/>
              </a:rPr>
              <a:t>Im Folgenden finden Sie Lieder, die im Stück von Friedrich Schenker verarbeitet werden. Einige davon dürften relativ bekannt sein, andere dagegen weniger, manche sind auch nur sehr schwer im Stück zu erkennen:</a:t>
            </a:r>
          </a:p>
          <a:p>
            <a:pPr marL="36900" indent="0">
              <a:buNone/>
            </a:pPr>
            <a:r>
              <a:rPr lang="de-DE" dirty="0">
                <a:effectLst/>
              </a:rPr>
              <a:t>Gudrun </a:t>
            </a:r>
            <a:r>
              <a:rPr lang="de-DE" dirty="0" err="1">
                <a:effectLst/>
              </a:rPr>
              <a:t>Kabbisch</a:t>
            </a:r>
            <a:r>
              <a:rPr lang="de-DE" dirty="0">
                <a:effectLst/>
              </a:rPr>
              <a:t> / Paul Dessau: Spaniens Himmel</a:t>
            </a:r>
            <a:br>
              <a:rPr lang="de-DE" dirty="0">
                <a:effectLst/>
              </a:rPr>
            </a:br>
            <a:r>
              <a:rPr lang="de-DE" u="sng" dirty="0">
                <a:effectLst/>
                <a:hlinkClick r:id="rId2"/>
              </a:rPr>
              <a:t>https://www.youtube.com/watch?v=hbuhHNFbXoQ</a:t>
            </a:r>
            <a:endParaRPr lang="de-DE" dirty="0">
              <a:effectLst/>
            </a:endParaRPr>
          </a:p>
          <a:p>
            <a:pPr marL="36900" indent="0">
              <a:buNone/>
            </a:pPr>
            <a:r>
              <a:rPr lang="de-DE" dirty="0">
                <a:effectLst/>
              </a:rPr>
              <a:t>Eugène </a:t>
            </a:r>
            <a:r>
              <a:rPr lang="de-DE" dirty="0" err="1">
                <a:effectLst/>
              </a:rPr>
              <a:t>Pottier</a:t>
            </a:r>
            <a:r>
              <a:rPr lang="de-DE" dirty="0">
                <a:effectLst/>
              </a:rPr>
              <a:t> / Pierre </a:t>
            </a:r>
            <a:r>
              <a:rPr lang="de-DE" dirty="0" err="1">
                <a:effectLst/>
              </a:rPr>
              <a:t>Degeyter</a:t>
            </a:r>
            <a:r>
              <a:rPr lang="de-DE" dirty="0">
                <a:effectLst/>
              </a:rPr>
              <a:t>: Die Internationale</a:t>
            </a:r>
            <a:r>
              <a:rPr lang="de-DE" u="sng" dirty="0">
                <a:effectLst/>
                <a:hlinkClick r:id="rId3"/>
              </a:rPr>
              <a:t/>
            </a:r>
            <a:br>
              <a:rPr lang="de-DE" u="sng" dirty="0">
                <a:effectLst/>
                <a:hlinkClick r:id="rId3"/>
              </a:rPr>
            </a:br>
            <a:r>
              <a:rPr lang="de-DE" u="sng" dirty="0">
                <a:effectLst/>
                <a:hlinkClick r:id="rId3"/>
              </a:rPr>
              <a:t>https://www.youtube.com/watch?v=IcS_sjbJNDI</a:t>
            </a:r>
            <a:endParaRPr lang="de-DE" dirty="0">
              <a:effectLst/>
            </a:endParaRPr>
          </a:p>
          <a:p>
            <a:pPr marL="36900" indent="0">
              <a:buNone/>
            </a:pPr>
            <a:r>
              <a:rPr lang="de-DE" dirty="0">
                <a:effectLst/>
              </a:rPr>
              <a:t>Ernst Busch: </a:t>
            </a:r>
            <a:r>
              <a:rPr lang="de-DE" dirty="0" err="1">
                <a:effectLst/>
              </a:rPr>
              <a:t>Mamita</a:t>
            </a:r>
            <a:r>
              <a:rPr lang="de-DE" dirty="0">
                <a:effectLst/>
              </a:rPr>
              <a:t> </a:t>
            </a:r>
            <a:r>
              <a:rPr lang="de-DE" dirty="0" err="1">
                <a:effectLst/>
              </a:rPr>
              <a:t>mia</a:t>
            </a:r>
            <a:r>
              <a:rPr lang="de-DE" dirty="0">
                <a:effectLst/>
              </a:rPr>
              <a:t/>
            </a:r>
            <a:br>
              <a:rPr lang="de-DE" dirty="0">
                <a:effectLst/>
              </a:rPr>
            </a:br>
            <a:r>
              <a:rPr lang="de-DE" u="sng" dirty="0">
                <a:effectLst/>
                <a:hlinkClick r:id="rId4"/>
              </a:rPr>
              <a:t>https://www.youtube.com/watch?v=LPGvbDlJxdA</a:t>
            </a:r>
            <a:endParaRPr lang="de-DE" dirty="0">
              <a:effectLst/>
            </a:endParaRPr>
          </a:p>
          <a:p>
            <a:pPr marL="36900" indent="0">
              <a:buNone/>
            </a:pPr>
            <a:r>
              <a:rPr lang="de-DE" dirty="0">
                <a:effectLst/>
              </a:rPr>
              <a:t>Paul Dessau: </a:t>
            </a:r>
            <a:r>
              <a:rPr lang="de-DE" dirty="0" err="1">
                <a:effectLst/>
              </a:rPr>
              <a:t>Guernica</a:t>
            </a:r>
            <a:r>
              <a:rPr lang="de-DE" dirty="0">
                <a:effectLst/>
              </a:rPr>
              <a:t/>
            </a:r>
            <a:br>
              <a:rPr lang="de-DE" dirty="0">
                <a:effectLst/>
              </a:rPr>
            </a:br>
            <a:r>
              <a:rPr lang="de-DE" u="sng" dirty="0">
                <a:effectLst/>
                <a:hlinkClick r:id="rId5"/>
              </a:rPr>
              <a:t>https://www.youtube.com/watch?v=W3gpPdyNugE</a:t>
            </a:r>
            <a:endParaRPr lang="de-DE" dirty="0">
              <a:effectLst/>
            </a:endParaRPr>
          </a:p>
          <a:p>
            <a:pPr marL="36900" indent="0">
              <a:buNone/>
            </a:pPr>
            <a:r>
              <a:rPr lang="en-US" dirty="0">
                <a:effectLst/>
              </a:rPr>
              <a:t>Claude Joseph </a:t>
            </a:r>
            <a:r>
              <a:rPr lang="en-US" dirty="0" err="1">
                <a:effectLst/>
              </a:rPr>
              <a:t>Rouget</a:t>
            </a:r>
            <a:r>
              <a:rPr lang="en-US" dirty="0">
                <a:effectLst/>
              </a:rPr>
              <a:t> de Lisle: La Marseillaise</a:t>
            </a:r>
            <a:br>
              <a:rPr lang="en-US" dirty="0">
                <a:effectLst/>
              </a:rPr>
            </a:br>
            <a:r>
              <a:rPr lang="en-US" u="sng" dirty="0">
                <a:effectLst/>
                <a:hlinkClick r:id="rId6"/>
              </a:rPr>
              <a:t>https://www.youtube.com/watch?v=SIxOl1EraXA</a:t>
            </a:r>
            <a:endParaRPr lang="de-DE" dirty="0">
              <a:effectLst/>
            </a:endParaRPr>
          </a:p>
          <a:p>
            <a:pPr marL="36900" indent="0">
              <a:buNone/>
            </a:pPr>
            <a:r>
              <a:rPr lang="en-US" dirty="0">
                <a:effectLst/>
              </a:rPr>
              <a:t>Carlo </a:t>
            </a:r>
            <a:r>
              <a:rPr lang="en-US" dirty="0" err="1">
                <a:effectLst/>
              </a:rPr>
              <a:t>Tuzzi</a:t>
            </a:r>
            <a:r>
              <a:rPr lang="en-US" dirty="0">
                <a:effectLst/>
              </a:rPr>
              <a:t>: </a:t>
            </a:r>
            <a:r>
              <a:rPr lang="en-US" dirty="0" err="1">
                <a:effectLst/>
              </a:rPr>
              <a:t>Bandiera</a:t>
            </a:r>
            <a:r>
              <a:rPr lang="en-US" dirty="0">
                <a:effectLst/>
              </a:rPr>
              <a:t> </a:t>
            </a:r>
            <a:r>
              <a:rPr lang="en-US" dirty="0" err="1">
                <a:effectLst/>
              </a:rPr>
              <a:t>rossa</a:t>
            </a:r>
            <a:r>
              <a:rPr lang="en-US" dirty="0">
                <a:effectLst/>
              </a:rPr>
              <a:t/>
            </a:r>
            <a:br>
              <a:rPr lang="en-US" dirty="0">
                <a:effectLst/>
              </a:rPr>
            </a:br>
            <a:r>
              <a:rPr lang="en-US" u="sng" dirty="0">
                <a:effectLst/>
                <a:hlinkClick r:id="rId7"/>
              </a:rPr>
              <a:t>https://www.youtube.com/watch?v=vZfgMMUjF54</a:t>
            </a:r>
            <a:endParaRPr lang="de-DE" dirty="0">
              <a:effectLst/>
            </a:endParaRPr>
          </a:p>
          <a:p>
            <a:pPr marL="36900" indent="0">
              <a:buNone/>
            </a:pPr>
            <a:r>
              <a:rPr lang="en-US" dirty="0" err="1">
                <a:effectLst/>
              </a:rPr>
              <a:t>Wacław</a:t>
            </a:r>
            <a:r>
              <a:rPr lang="en-US" dirty="0">
                <a:effectLst/>
              </a:rPr>
              <a:t> </a:t>
            </a:r>
            <a:r>
              <a:rPr lang="en-US" dirty="0" err="1">
                <a:effectLst/>
              </a:rPr>
              <a:t>Święcicki</a:t>
            </a:r>
            <a:r>
              <a:rPr lang="en-US" dirty="0">
                <a:effectLst/>
              </a:rPr>
              <a:t>: </a:t>
            </a:r>
            <a:r>
              <a:rPr lang="en-US" dirty="0" err="1" smtClean="0">
                <a:effectLst/>
              </a:rPr>
              <a:t>Warschwjanka</a:t>
            </a:r>
            <a:r>
              <a:rPr lang="en-US" dirty="0" smtClean="0">
                <a:effectLst/>
              </a:rPr>
              <a:t/>
            </a:r>
            <a:br>
              <a:rPr lang="en-US" dirty="0" smtClean="0">
                <a:effectLst/>
              </a:rPr>
            </a:br>
            <a:r>
              <a:rPr lang="en-US" u="sng" dirty="0" smtClean="0">
                <a:effectLst/>
                <a:hlinkClick r:id="rId8"/>
              </a:rPr>
              <a:t>https</a:t>
            </a:r>
            <a:r>
              <a:rPr lang="en-US" u="sng" dirty="0">
                <a:effectLst/>
                <a:hlinkClick r:id="rId8"/>
              </a:rPr>
              <a:t>://</a:t>
            </a:r>
            <a:r>
              <a:rPr lang="en-US" u="sng" dirty="0" smtClean="0">
                <a:effectLst/>
                <a:hlinkClick r:id="rId8"/>
              </a:rPr>
              <a:t>www.youtube.com/watch?v=29to5lIFUb4</a:t>
            </a:r>
            <a:endParaRPr lang="de-DE" dirty="0">
              <a:effectLst/>
            </a:endParaRPr>
          </a:p>
        </p:txBody>
      </p:sp>
    </p:spTree>
    <p:extLst>
      <p:ext uri="{BB962C8B-B14F-4D97-AF65-F5344CB8AC3E}">
        <p14:creationId xmlns:p14="http://schemas.microsoft.com/office/powerpoint/2010/main" val="4253325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feld 12"/>
          <p:cNvSpPr txBox="1"/>
          <p:nvPr/>
        </p:nvSpPr>
        <p:spPr>
          <a:xfrm>
            <a:off x="6823504" y="5225202"/>
            <a:ext cx="4530296" cy="646331"/>
          </a:xfrm>
          <a:prstGeom prst="rect">
            <a:avLst/>
          </a:prstGeom>
          <a:noFill/>
        </p:spPr>
        <p:txBody>
          <a:bodyPr wrap="square" rtlCol="0">
            <a:spAutoFit/>
          </a:bodyPr>
          <a:lstStyle/>
          <a:p>
            <a:r>
              <a:rPr lang="de-DE" dirty="0" smtClean="0"/>
              <a:t>„05 – Wachet auf 5“:</a:t>
            </a:r>
            <a:endParaRPr lang="de-DE" dirty="0"/>
          </a:p>
          <a:p>
            <a:r>
              <a:rPr lang="de-DE" dirty="0"/>
              <a:t>Wellenartige Abwärtsbewegung</a:t>
            </a:r>
          </a:p>
        </p:txBody>
      </p:sp>
      <p:sp>
        <p:nvSpPr>
          <p:cNvPr id="3" name="Textfeld 2"/>
          <p:cNvSpPr txBox="1"/>
          <p:nvPr/>
        </p:nvSpPr>
        <p:spPr>
          <a:xfrm>
            <a:off x="838200" y="5225202"/>
            <a:ext cx="2680423" cy="646331"/>
          </a:xfrm>
          <a:prstGeom prst="rect">
            <a:avLst/>
          </a:prstGeom>
          <a:noFill/>
        </p:spPr>
        <p:txBody>
          <a:bodyPr wrap="square" rtlCol="0">
            <a:spAutoFit/>
          </a:bodyPr>
          <a:lstStyle/>
          <a:p>
            <a:r>
              <a:rPr lang="de-DE" dirty="0" smtClean="0"/>
              <a:t>„03 - Wachet auf 3“:</a:t>
            </a:r>
            <a:endParaRPr lang="de-DE" dirty="0"/>
          </a:p>
          <a:p>
            <a:r>
              <a:rPr lang="de-DE" dirty="0"/>
              <a:t>Pendel und </a:t>
            </a:r>
            <a:r>
              <a:rPr lang="de-DE" dirty="0" smtClean="0"/>
              <a:t>Aufstieg</a:t>
            </a:r>
            <a:endParaRPr lang="de-DE" dirty="0"/>
          </a:p>
        </p:txBody>
      </p:sp>
      <p:sp>
        <p:nvSpPr>
          <p:cNvPr id="8" name="Textfeld 7"/>
          <p:cNvSpPr txBox="1"/>
          <p:nvPr/>
        </p:nvSpPr>
        <p:spPr>
          <a:xfrm>
            <a:off x="4100945" y="5250700"/>
            <a:ext cx="2262910" cy="646331"/>
          </a:xfrm>
          <a:prstGeom prst="rect">
            <a:avLst/>
          </a:prstGeom>
          <a:noFill/>
        </p:spPr>
        <p:txBody>
          <a:bodyPr wrap="square" rtlCol="0">
            <a:spAutoFit/>
          </a:bodyPr>
          <a:lstStyle/>
          <a:p>
            <a:r>
              <a:rPr lang="de-DE" dirty="0" smtClean="0"/>
              <a:t>„04 - Wachet auf 4“:</a:t>
            </a:r>
            <a:endParaRPr lang="de-DE" dirty="0"/>
          </a:p>
          <a:p>
            <a:r>
              <a:rPr lang="de-DE" dirty="0" smtClean="0"/>
              <a:t>Abstieg</a:t>
            </a:r>
            <a:endParaRPr lang="de-DE" dirty="0"/>
          </a:p>
        </p:txBody>
      </p:sp>
      <p:sp>
        <p:nvSpPr>
          <p:cNvPr id="2" name="Titel 1"/>
          <p:cNvSpPr>
            <a:spLocks noGrp="1"/>
          </p:cNvSpPr>
          <p:nvPr>
            <p:ph type="title"/>
          </p:nvPr>
        </p:nvSpPr>
        <p:spPr/>
        <p:txBody>
          <a:bodyPr>
            <a:normAutofit fontScale="90000"/>
          </a:bodyPr>
          <a:lstStyle/>
          <a:p>
            <a:r>
              <a:rPr lang="de-DE" b="1" dirty="0" smtClean="0"/>
              <a:t>Vorübungen zur 2. Sitzung</a:t>
            </a:r>
            <a:br>
              <a:rPr lang="de-DE" b="1" dirty="0" smtClean="0"/>
            </a:br>
            <a:r>
              <a:rPr lang="de-DE" sz="2700" b="1" i="1" dirty="0"/>
              <a:t>1. Technik des Kurvenzeichnens am Beispiel von "Wachet auf"</a:t>
            </a:r>
            <a:endParaRPr lang="de-DE" sz="2700" dirty="0"/>
          </a:p>
        </p:txBody>
      </p:sp>
      <p:pic>
        <p:nvPicPr>
          <p:cNvPr id="4" name="Bild3"/>
          <p:cNvPicPr>
            <a:picLocks noGrp="1"/>
          </p:cNvPicPr>
          <p:nvPr>
            <p:ph idx="1"/>
          </p:nvPr>
        </p:nvPicPr>
        <p:blipFill>
          <a:blip r:embed="rId2">
            <a:lum/>
            <a:alphaModFix/>
          </a:blip>
          <a:srcRect/>
          <a:stretch>
            <a:fillRect/>
          </a:stretch>
        </p:blipFill>
        <p:spPr>
          <a:xfrm>
            <a:off x="838200" y="2011579"/>
            <a:ext cx="2680423" cy="1978530"/>
          </a:xfrm>
          <a:prstGeom prst="rect">
            <a:avLst/>
          </a:prstGeom>
          <a:noFill/>
          <a:ln>
            <a:noFill/>
            <a:prstDash/>
          </a:ln>
        </p:spPr>
      </p:pic>
      <p:pic>
        <p:nvPicPr>
          <p:cNvPr id="5" name="Bild4"/>
          <p:cNvPicPr/>
          <p:nvPr/>
        </p:nvPicPr>
        <p:blipFill>
          <a:blip r:embed="rId3">
            <a:lum/>
            <a:alphaModFix/>
          </a:blip>
          <a:srcRect/>
          <a:stretch>
            <a:fillRect/>
          </a:stretch>
        </p:blipFill>
        <p:spPr>
          <a:xfrm>
            <a:off x="4209183" y="2011579"/>
            <a:ext cx="1923761" cy="1978530"/>
          </a:xfrm>
          <a:prstGeom prst="rect">
            <a:avLst/>
          </a:prstGeom>
          <a:noFill/>
          <a:ln>
            <a:noFill/>
            <a:prstDash/>
          </a:ln>
        </p:spPr>
      </p:pic>
      <p:pic>
        <p:nvPicPr>
          <p:cNvPr id="6" name="Bild5"/>
          <p:cNvPicPr/>
          <p:nvPr/>
        </p:nvPicPr>
        <p:blipFill>
          <a:blip r:embed="rId4">
            <a:lum/>
            <a:alphaModFix/>
          </a:blip>
          <a:srcRect/>
          <a:stretch>
            <a:fillRect/>
          </a:stretch>
        </p:blipFill>
        <p:spPr>
          <a:xfrm>
            <a:off x="6823504" y="2011579"/>
            <a:ext cx="4530296" cy="2782094"/>
          </a:xfrm>
          <a:prstGeom prst="rect">
            <a:avLst/>
          </a:prstGeom>
          <a:noFill/>
          <a:ln>
            <a:noFill/>
            <a:prstDash/>
          </a:ln>
        </p:spPr>
      </p:pic>
    </p:spTree>
    <p:extLst>
      <p:ext uri="{BB962C8B-B14F-4D97-AF65-F5344CB8AC3E}">
        <p14:creationId xmlns:p14="http://schemas.microsoft.com/office/powerpoint/2010/main" val="16858579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smtClean="0"/>
              <a:t>Vorübungen zur 2. Sitzung</a:t>
            </a:r>
            <a:br>
              <a:rPr lang="de-DE" b="1" dirty="0" smtClean="0"/>
            </a:br>
            <a:r>
              <a:rPr lang="de-DE" sz="2700" b="1" i="1" dirty="0"/>
              <a:t>1. Technik des Kurvenzeichnens am Beispiel von "Wachet auf"</a:t>
            </a:r>
            <a:endParaRPr lang="de-DE" sz="2700" dirty="0"/>
          </a:p>
        </p:txBody>
      </p:sp>
      <p:sp>
        <p:nvSpPr>
          <p:cNvPr id="3" name="Inhaltsplatzhalter 2"/>
          <p:cNvSpPr>
            <a:spLocks noGrp="1"/>
          </p:cNvSpPr>
          <p:nvPr>
            <p:ph idx="1"/>
          </p:nvPr>
        </p:nvSpPr>
        <p:spPr/>
        <p:txBody>
          <a:bodyPr>
            <a:normAutofit/>
          </a:bodyPr>
          <a:lstStyle/>
          <a:p>
            <a:pPr marL="0" indent="0" algn="just">
              <a:lnSpc>
                <a:spcPct val="110000"/>
              </a:lnSpc>
              <a:buNone/>
            </a:pPr>
            <a:r>
              <a:rPr lang="de-DE" dirty="0"/>
              <a:t>Die ganze Melodie, das heißt die bisherigen Bestandteile im Zusammenhang und ihre </a:t>
            </a:r>
            <a:r>
              <a:rPr lang="de-DE" dirty="0" err="1" smtClean="0"/>
              <a:t>Fortset-zung</a:t>
            </a:r>
            <a:r>
              <a:rPr lang="de-DE" dirty="0"/>
              <a:t>, </a:t>
            </a:r>
            <a:r>
              <a:rPr lang="de-DE" dirty="0" smtClean="0"/>
              <a:t>können Sie hören in der Datei „06 – Wachet auf gesamt“.</a:t>
            </a:r>
          </a:p>
          <a:p>
            <a:pPr marL="0" indent="0" algn="just">
              <a:lnSpc>
                <a:spcPct val="110000"/>
              </a:lnSpc>
              <a:buNone/>
            </a:pPr>
            <a:endParaRPr lang="de-DE" dirty="0"/>
          </a:p>
          <a:p>
            <a:pPr marL="0" indent="0" algn="just">
              <a:lnSpc>
                <a:spcPct val="110000"/>
              </a:lnSpc>
              <a:buNone/>
            </a:pPr>
            <a:r>
              <a:rPr lang="de-DE" dirty="0" smtClean="0"/>
              <a:t>Diese </a:t>
            </a:r>
            <a:r>
              <a:rPr lang="de-DE" dirty="0"/>
              <a:t>Melodie tritt natürlich normalerweise nicht allein auf, sondern mit einer Begleitung, und ist dann meist, um sich von der Begleitung zu unterscheiden in einer relativ hohen Lage angesiedelt. </a:t>
            </a:r>
            <a:r>
              <a:rPr lang="de-DE" dirty="0" smtClean="0"/>
              <a:t>Unter folgendem Link </a:t>
            </a:r>
            <a:r>
              <a:rPr lang="de-DE" dirty="0"/>
              <a:t>können Sie sie in verschiedenen Versionen hören, am </a:t>
            </a:r>
            <a:r>
              <a:rPr lang="de-DE" dirty="0" err="1" smtClean="0"/>
              <a:t>deut-lichsten</a:t>
            </a:r>
            <a:r>
              <a:rPr lang="de-DE" dirty="0" smtClean="0"/>
              <a:t> im Stück ab </a:t>
            </a:r>
            <a:r>
              <a:rPr lang="de-DE" dirty="0"/>
              <a:t>26:19, in Fragmenten </a:t>
            </a:r>
            <a:r>
              <a:rPr lang="de-DE" dirty="0" smtClean="0"/>
              <a:t>im Stück ab 15:06 (die Melodie beginnt bei 15:50) </a:t>
            </a:r>
            <a:r>
              <a:rPr lang="de-DE" dirty="0"/>
              <a:t>und sehr langsam und mehr im Hintergrund </a:t>
            </a:r>
            <a:r>
              <a:rPr lang="de-DE" dirty="0" smtClean="0"/>
              <a:t>beim ersten Stück (ab 0:08, die Melodie beginnt ab 00:43).</a:t>
            </a:r>
            <a:endParaRPr lang="de-DE" dirty="0"/>
          </a:p>
          <a:p>
            <a:pPr marL="0" indent="0" algn="just">
              <a:lnSpc>
                <a:spcPct val="110000"/>
              </a:lnSpc>
              <a:buNone/>
            </a:pPr>
            <a:r>
              <a:rPr lang="de-DE" dirty="0" smtClean="0">
                <a:hlinkClick r:id="rId2"/>
              </a:rPr>
              <a:t>J. S. Bach - Kantate "Wachet auf, ruft uns die Stimme"</a:t>
            </a:r>
            <a:endParaRPr lang="de-DE" dirty="0"/>
          </a:p>
          <a:p>
            <a:pPr marL="0" indent="0" algn="just">
              <a:buNone/>
            </a:pPr>
            <a:endParaRPr lang="de-DE" dirty="0"/>
          </a:p>
        </p:txBody>
      </p:sp>
    </p:spTree>
    <p:extLst>
      <p:ext uri="{BB962C8B-B14F-4D97-AF65-F5344CB8AC3E}">
        <p14:creationId xmlns:p14="http://schemas.microsoft.com/office/powerpoint/2010/main" val="1838619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Vorübungen zur 2. Sitzung</a:t>
            </a:r>
            <a:br>
              <a:rPr lang="de-DE" b="1" dirty="0"/>
            </a:br>
            <a:r>
              <a:rPr lang="de-DE" sz="2700" b="1" dirty="0">
                <a:effectLst/>
              </a:rPr>
              <a:t>2. Übungen zum Kurvenzeichnen</a:t>
            </a:r>
            <a:r>
              <a:rPr lang="de-DE" b="1" dirty="0">
                <a:effectLst/>
              </a:rPr>
              <a:t/>
            </a:r>
            <a:br>
              <a:rPr lang="de-DE" b="1" dirty="0">
                <a:effectLst/>
              </a:rPr>
            </a:br>
            <a:endParaRPr lang="de-DE" sz="2700" dirty="0"/>
          </a:p>
        </p:txBody>
      </p:sp>
      <p:sp>
        <p:nvSpPr>
          <p:cNvPr id="3" name="Inhaltsplatzhalter 2"/>
          <p:cNvSpPr>
            <a:spLocks noGrp="1"/>
          </p:cNvSpPr>
          <p:nvPr>
            <p:ph idx="1"/>
          </p:nvPr>
        </p:nvSpPr>
        <p:spPr/>
        <p:txBody>
          <a:bodyPr/>
          <a:lstStyle/>
          <a:p>
            <a:pPr marL="36900" indent="0">
              <a:buNone/>
            </a:pPr>
            <a:r>
              <a:rPr lang="de-DE" dirty="0">
                <a:effectLst/>
              </a:rPr>
              <a:t>Hören Sie sich die folgenden Klangbeispiele </a:t>
            </a:r>
            <a:r>
              <a:rPr lang="de-DE" dirty="0" smtClean="0">
                <a:effectLst/>
              </a:rPr>
              <a:t>an:</a:t>
            </a:r>
          </a:p>
          <a:p>
            <a:pPr marL="36900" indent="0">
              <a:buNone/>
            </a:pPr>
            <a:r>
              <a:rPr lang="de-DE" dirty="0" smtClean="0">
                <a:effectLst/>
              </a:rPr>
              <a:t>„07 </a:t>
            </a:r>
            <a:r>
              <a:rPr lang="de-DE" dirty="0">
                <a:effectLst/>
              </a:rPr>
              <a:t>- Tod und Mädchen </a:t>
            </a:r>
            <a:r>
              <a:rPr lang="de-DE" dirty="0" smtClean="0">
                <a:effectLst/>
              </a:rPr>
              <a:t>1“</a:t>
            </a:r>
          </a:p>
          <a:p>
            <a:pPr marL="36900" indent="0">
              <a:buNone/>
            </a:pPr>
            <a:r>
              <a:rPr lang="de-DE" dirty="0">
                <a:effectLst/>
              </a:rPr>
              <a:t>„08 - Tod und Mädchen </a:t>
            </a:r>
            <a:r>
              <a:rPr lang="de-DE" dirty="0" smtClean="0">
                <a:effectLst/>
              </a:rPr>
              <a:t>2“</a:t>
            </a:r>
          </a:p>
          <a:p>
            <a:pPr marL="36900" indent="0">
              <a:buNone/>
            </a:pPr>
            <a:r>
              <a:rPr lang="de-DE" dirty="0">
                <a:effectLst/>
              </a:rPr>
              <a:t>„</a:t>
            </a:r>
            <a:r>
              <a:rPr lang="de-DE" dirty="0" smtClean="0">
                <a:effectLst/>
              </a:rPr>
              <a:t>09 </a:t>
            </a:r>
            <a:r>
              <a:rPr lang="de-DE" dirty="0">
                <a:effectLst/>
              </a:rPr>
              <a:t>- Tod und Mädchen </a:t>
            </a:r>
            <a:r>
              <a:rPr lang="de-DE" dirty="0" smtClean="0">
                <a:effectLst/>
              </a:rPr>
              <a:t>3“</a:t>
            </a:r>
          </a:p>
          <a:p>
            <a:pPr marL="36900" indent="0">
              <a:buNone/>
            </a:pPr>
            <a:r>
              <a:rPr lang="de-DE" dirty="0" smtClean="0">
                <a:effectLst/>
              </a:rPr>
              <a:t>„10 </a:t>
            </a:r>
            <a:r>
              <a:rPr lang="de-DE" dirty="0">
                <a:effectLst/>
              </a:rPr>
              <a:t>- Tod und Mädchen </a:t>
            </a:r>
            <a:r>
              <a:rPr lang="de-DE" dirty="0" smtClean="0">
                <a:effectLst/>
              </a:rPr>
              <a:t>4“</a:t>
            </a:r>
          </a:p>
          <a:p>
            <a:pPr marL="36900" indent="0">
              <a:buNone/>
            </a:pPr>
            <a:r>
              <a:rPr lang="de-DE" dirty="0" smtClean="0">
                <a:effectLst/>
              </a:rPr>
              <a:t>Versuchen </a:t>
            </a:r>
            <a:r>
              <a:rPr lang="de-DE" dirty="0">
                <a:effectLst/>
              </a:rPr>
              <a:t>Sie entsprechende Kurven zu zeichnen. Vergleichen Sie anschließend Ihre Ergebnisse mit den Lösungen auf der folgenden Seite</a:t>
            </a:r>
            <a:r>
              <a:rPr lang="de-DE" dirty="0" smtClean="0">
                <a:effectLst/>
              </a:rPr>
              <a:t>.</a:t>
            </a:r>
            <a:endParaRPr lang="de-DE" dirty="0">
              <a:effectLst/>
            </a:endParaRPr>
          </a:p>
        </p:txBody>
      </p:sp>
    </p:spTree>
    <p:extLst>
      <p:ext uri="{BB962C8B-B14F-4D97-AF65-F5344CB8AC3E}">
        <p14:creationId xmlns:p14="http://schemas.microsoft.com/office/powerpoint/2010/main" val="1898564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Vorübungen zur 2. Sitzung</a:t>
            </a:r>
            <a:br>
              <a:rPr lang="de-DE" b="1" dirty="0"/>
            </a:br>
            <a:r>
              <a:rPr lang="de-DE" sz="2700" b="1" dirty="0" smtClean="0">
                <a:effectLst/>
              </a:rPr>
              <a:t>3. Lösungen </a:t>
            </a:r>
            <a:r>
              <a:rPr lang="de-DE" sz="2700" b="1" dirty="0">
                <a:effectLst/>
              </a:rPr>
              <a:t>zum Kurvenzeichnen</a:t>
            </a:r>
            <a:r>
              <a:rPr lang="de-DE" b="1" dirty="0">
                <a:effectLst/>
              </a:rPr>
              <a:t/>
            </a:r>
            <a:br>
              <a:rPr lang="de-DE" b="1" dirty="0">
                <a:effectLst/>
              </a:rPr>
            </a:br>
            <a:endParaRPr lang="de-DE" sz="2700" dirty="0"/>
          </a:p>
        </p:txBody>
      </p:sp>
      <p:sp>
        <p:nvSpPr>
          <p:cNvPr id="3" name="Inhaltsplatzhalter 2"/>
          <p:cNvSpPr>
            <a:spLocks noGrp="1"/>
          </p:cNvSpPr>
          <p:nvPr>
            <p:ph idx="1"/>
          </p:nvPr>
        </p:nvSpPr>
        <p:spPr>
          <a:xfrm>
            <a:off x="913795" y="1732449"/>
            <a:ext cx="10353762" cy="4659115"/>
          </a:xfrm>
        </p:spPr>
        <p:txBody>
          <a:bodyPr/>
          <a:lstStyle/>
          <a:p>
            <a:pPr marL="36900" indent="0">
              <a:buNone/>
            </a:pPr>
            <a:r>
              <a:rPr lang="de-DE" dirty="0">
                <a:effectLst/>
              </a:rPr>
              <a:t>„07 - Tod und Mädchen 1</a:t>
            </a:r>
            <a:r>
              <a:rPr lang="de-DE" dirty="0" smtClean="0">
                <a:effectLst/>
              </a:rPr>
              <a:t>“</a:t>
            </a:r>
            <a:r>
              <a:rPr lang="de-DE" dirty="0" smtClean="0"/>
              <a:t>				</a:t>
            </a:r>
            <a:r>
              <a:rPr lang="de-DE" dirty="0">
                <a:effectLst/>
              </a:rPr>
              <a:t>„08 - Tod und Mädchen 2“</a:t>
            </a:r>
          </a:p>
          <a:p>
            <a:pPr marL="36900" indent="0">
              <a:buNone/>
            </a:pPr>
            <a:r>
              <a:rPr lang="de-DE" dirty="0" smtClean="0"/>
              <a:t>		</a:t>
            </a:r>
          </a:p>
          <a:p>
            <a:pPr marL="36900" indent="0">
              <a:buNone/>
            </a:pPr>
            <a:endParaRPr lang="de-DE" dirty="0"/>
          </a:p>
          <a:p>
            <a:pPr marL="36900" indent="0">
              <a:buNone/>
            </a:pPr>
            <a:endParaRPr lang="de-DE" dirty="0" smtClean="0"/>
          </a:p>
          <a:p>
            <a:pPr marL="36900" indent="0">
              <a:buNone/>
            </a:pPr>
            <a:endParaRPr lang="de-DE" dirty="0" smtClean="0"/>
          </a:p>
          <a:p>
            <a:pPr marL="36900" indent="0">
              <a:buNone/>
            </a:pPr>
            <a:endParaRPr lang="de-DE" dirty="0"/>
          </a:p>
          <a:p>
            <a:pPr marL="36900" indent="0">
              <a:buNone/>
            </a:pPr>
            <a:r>
              <a:rPr lang="de-DE" dirty="0">
                <a:effectLst/>
              </a:rPr>
              <a:t>„</a:t>
            </a:r>
            <a:r>
              <a:rPr lang="de-DE" dirty="0" smtClean="0">
                <a:effectLst/>
              </a:rPr>
              <a:t>09 </a:t>
            </a:r>
            <a:r>
              <a:rPr lang="de-DE" dirty="0">
                <a:effectLst/>
              </a:rPr>
              <a:t>- Tod und Mädchen 3</a:t>
            </a:r>
            <a:r>
              <a:rPr lang="de-DE" dirty="0" smtClean="0">
                <a:effectLst/>
              </a:rPr>
              <a:t>“				</a:t>
            </a:r>
            <a:r>
              <a:rPr lang="de-DE" dirty="0">
                <a:effectLst/>
              </a:rPr>
              <a:t>„10 - Tod und Mädchen 4“</a:t>
            </a:r>
          </a:p>
          <a:p>
            <a:pPr marL="36900" indent="0">
              <a:buNone/>
            </a:pPr>
            <a:endParaRPr lang="de-DE" dirty="0">
              <a:effectLst/>
            </a:endParaRPr>
          </a:p>
          <a:p>
            <a:pPr marL="36900" indent="0">
              <a:buNone/>
            </a:pPr>
            <a:endParaRPr lang="de-DE" dirty="0"/>
          </a:p>
        </p:txBody>
      </p:sp>
      <p:pic>
        <p:nvPicPr>
          <p:cNvPr id="8" name="Bild6"/>
          <p:cNvPicPr/>
          <p:nvPr/>
        </p:nvPicPr>
        <p:blipFill>
          <a:blip r:embed="rId2">
            <a:lum/>
            <a:alphaModFix/>
          </a:blip>
          <a:srcRect/>
          <a:stretch>
            <a:fillRect/>
          </a:stretch>
        </p:blipFill>
        <p:spPr>
          <a:xfrm>
            <a:off x="942109" y="2233422"/>
            <a:ext cx="3720465" cy="1027430"/>
          </a:xfrm>
          <a:prstGeom prst="rect">
            <a:avLst/>
          </a:prstGeom>
          <a:noFill/>
          <a:ln>
            <a:noFill/>
            <a:prstDash/>
          </a:ln>
        </p:spPr>
      </p:pic>
      <p:pic>
        <p:nvPicPr>
          <p:cNvPr id="9" name="Bild7"/>
          <p:cNvPicPr/>
          <p:nvPr/>
        </p:nvPicPr>
        <p:blipFill>
          <a:blip r:embed="rId3">
            <a:lum/>
            <a:alphaModFix/>
          </a:blip>
          <a:srcRect/>
          <a:stretch>
            <a:fillRect/>
          </a:stretch>
        </p:blipFill>
        <p:spPr>
          <a:xfrm>
            <a:off x="5483737" y="2233422"/>
            <a:ext cx="3623318" cy="962360"/>
          </a:xfrm>
          <a:prstGeom prst="rect">
            <a:avLst/>
          </a:prstGeom>
          <a:noFill/>
          <a:ln>
            <a:noFill/>
            <a:prstDash/>
          </a:ln>
        </p:spPr>
      </p:pic>
      <p:pic>
        <p:nvPicPr>
          <p:cNvPr id="10" name="Bild8"/>
          <p:cNvPicPr/>
          <p:nvPr/>
        </p:nvPicPr>
        <p:blipFill>
          <a:blip r:embed="rId4">
            <a:lum/>
            <a:alphaModFix/>
          </a:blip>
          <a:srcRect/>
          <a:stretch>
            <a:fillRect/>
          </a:stretch>
        </p:blipFill>
        <p:spPr>
          <a:xfrm>
            <a:off x="942109" y="4792316"/>
            <a:ext cx="3736340" cy="1116965"/>
          </a:xfrm>
          <a:prstGeom prst="rect">
            <a:avLst/>
          </a:prstGeom>
          <a:noFill/>
          <a:ln>
            <a:noFill/>
            <a:prstDash/>
          </a:ln>
        </p:spPr>
      </p:pic>
      <p:pic>
        <p:nvPicPr>
          <p:cNvPr id="11" name="Bild9"/>
          <p:cNvPicPr/>
          <p:nvPr/>
        </p:nvPicPr>
        <p:blipFill>
          <a:blip r:embed="rId5">
            <a:lum/>
            <a:alphaModFix/>
          </a:blip>
          <a:srcRect/>
          <a:stretch>
            <a:fillRect/>
          </a:stretch>
        </p:blipFill>
        <p:spPr>
          <a:xfrm>
            <a:off x="5483737" y="4780357"/>
            <a:ext cx="3058795" cy="1369060"/>
          </a:xfrm>
          <a:prstGeom prst="rect">
            <a:avLst/>
          </a:prstGeom>
          <a:noFill/>
          <a:ln>
            <a:noFill/>
            <a:prstDash/>
          </a:ln>
        </p:spPr>
      </p:pic>
    </p:spTree>
    <p:extLst>
      <p:ext uri="{BB962C8B-B14F-4D97-AF65-F5344CB8AC3E}">
        <p14:creationId xmlns:p14="http://schemas.microsoft.com/office/powerpoint/2010/main" val="20697249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Vorübungen zur 2. Sitzung</a:t>
            </a:r>
            <a:br>
              <a:rPr lang="de-DE" b="1" dirty="0"/>
            </a:br>
            <a:r>
              <a:rPr lang="de-DE" sz="2700" b="1" i="1" dirty="0">
                <a:effectLst/>
              </a:rPr>
              <a:t>4. Technik des </a:t>
            </a:r>
            <a:r>
              <a:rPr lang="de-DE" sz="2700" b="1" i="1" dirty="0" smtClean="0">
                <a:effectLst/>
              </a:rPr>
              <a:t>Rhythmisierens</a:t>
            </a:r>
            <a:endParaRPr lang="de-DE" sz="2700" i="1" dirty="0"/>
          </a:p>
        </p:txBody>
      </p:sp>
      <p:sp>
        <p:nvSpPr>
          <p:cNvPr id="3" name="Inhaltsplatzhalter 2"/>
          <p:cNvSpPr>
            <a:spLocks noGrp="1"/>
          </p:cNvSpPr>
          <p:nvPr>
            <p:ph idx="1"/>
          </p:nvPr>
        </p:nvSpPr>
        <p:spPr/>
        <p:txBody>
          <a:bodyPr/>
          <a:lstStyle/>
          <a:p>
            <a:pPr marL="36900" indent="0">
              <a:buNone/>
            </a:pPr>
            <a:r>
              <a:rPr lang="de-DE" dirty="0">
                <a:effectLst/>
              </a:rPr>
              <a:t>Was bei dieser Darstellung nicht zum Ausdruck kommt, ist bei einer Wiederholung der gleichen Tonhöhe, wie oft und wie schnell hintereinander wiederholt wird. Das lässt sich durch senkrechte Striche verdeutlichen, die den Tonanfang markieren, wobei die horizontalen Abstände der Striche zueinander ausdrücken können, wie schnell die Töne aufeinander folgen. Versuchen Sie die folgende Unterteilung </a:t>
            </a:r>
            <a:r>
              <a:rPr lang="de-DE" dirty="0" smtClean="0">
                <a:effectLst/>
              </a:rPr>
              <a:t>der schon im vorigen behandelten Phrase anhand des </a:t>
            </a:r>
            <a:r>
              <a:rPr lang="de-DE" dirty="0">
                <a:effectLst/>
              </a:rPr>
              <a:t>Klangbeispiels „08 - Tod und Mädchen 2</a:t>
            </a:r>
            <a:r>
              <a:rPr lang="de-DE" dirty="0" smtClean="0">
                <a:effectLst/>
              </a:rPr>
              <a:t>“ </a:t>
            </a:r>
            <a:r>
              <a:rPr lang="de-DE" dirty="0">
                <a:effectLst/>
              </a:rPr>
              <a:t>nachzuvollziehen:</a:t>
            </a:r>
          </a:p>
          <a:p>
            <a:pPr marL="36900" indent="0">
              <a:buNone/>
            </a:pPr>
            <a:endParaRPr lang="de-DE" dirty="0"/>
          </a:p>
        </p:txBody>
      </p:sp>
      <p:pic>
        <p:nvPicPr>
          <p:cNvPr id="4" name="Bild10"/>
          <p:cNvPicPr/>
          <p:nvPr/>
        </p:nvPicPr>
        <p:blipFill>
          <a:blip r:embed="rId2">
            <a:lum/>
            <a:alphaModFix/>
          </a:blip>
          <a:srcRect/>
          <a:stretch>
            <a:fillRect/>
          </a:stretch>
        </p:blipFill>
        <p:spPr>
          <a:xfrm>
            <a:off x="913796" y="3900369"/>
            <a:ext cx="4794278" cy="1890831"/>
          </a:xfrm>
          <a:prstGeom prst="rect">
            <a:avLst/>
          </a:prstGeom>
          <a:noFill/>
          <a:ln>
            <a:noFill/>
            <a:prstDash/>
          </a:ln>
        </p:spPr>
      </p:pic>
    </p:spTree>
    <p:extLst>
      <p:ext uri="{BB962C8B-B14F-4D97-AF65-F5344CB8AC3E}">
        <p14:creationId xmlns:p14="http://schemas.microsoft.com/office/powerpoint/2010/main" val="544588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a:t>Vorübungen zur 2. Sitzung</a:t>
            </a:r>
            <a:br>
              <a:rPr lang="de-DE" b="1" dirty="0"/>
            </a:br>
            <a:r>
              <a:rPr lang="de-DE" sz="2700" b="1" i="1" dirty="0">
                <a:effectLst/>
              </a:rPr>
              <a:t>5. Übungen zur </a:t>
            </a:r>
            <a:r>
              <a:rPr lang="de-DE" sz="2700" b="1" i="1" dirty="0" smtClean="0">
                <a:effectLst/>
              </a:rPr>
              <a:t>Rhythmisierung</a:t>
            </a:r>
            <a:endParaRPr lang="de-DE" dirty="0"/>
          </a:p>
        </p:txBody>
      </p:sp>
      <p:sp>
        <p:nvSpPr>
          <p:cNvPr id="3" name="Inhaltsplatzhalter 2"/>
          <p:cNvSpPr>
            <a:spLocks noGrp="1"/>
          </p:cNvSpPr>
          <p:nvPr>
            <p:ph idx="1"/>
          </p:nvPr>
        </p:nvSpPr>
        <p:spPr/>
        <p:txBody>
          <a:bodyPr/>
          <a:lstStyle/>
          <a:p>
            <a:pPr marL="36900" indent="0">
              <a:buNone/>
            </a:pPr>
            <a:r>
              <a:rPr lang="de-DE" dirty="0">
                <a:effectLst/>
              </a:rPr>
              <a:t>Hören Sie sich folgende Klangbeispiele </a:t>
            </a:r>
            <a:r>
              <a:rPr lang="de-DE" dirty="0" smtClean="0">
                <a:effectLst/>
              </a:rPr>
              <a:t>an:</a:t>
            </a:r>
          </a:p>
          <a:p>
            <a:pPr marL="36900" indent="0">
              <a:buNone/>
            </a:pPr>
            <a:r>
              <a:rPr lang="de-DE" dirty="0">
                <a:effectLst/>
              </a:rPr>
              <a:t>„11 - Tod und Mädchen </a:t>
            </a:r>
            <a:r>
              <a:rPr lang="de-DE" dirty="0" smtClean="0">
                <a:effectLst/>
              </a:rPr>
              <a:t>5“</a:t>
            </a:r>
          </a:p>
          <a:p>
            <a:pPr marL="36900" indent="0">
              <a:buNone/>
            </a:pPr>
            <a:r>
              <a:rPr lang="de-DE" dirty="0">
                <a:effectLst/>
              </a:rPr>
              <a:t>„12 - Tod und Mädchen </a:t>
            </a:r>
            <a:r>
              <a:rPr lang="de-DE" dirty="0" smtClean="0">
                <a:effectLst/>
              </a:rPr>
              <a:t>6“</a:t>
            </a:r>
          </a:p>
          <a:p>
            <a:pPr marL="36900" indent="0">
              <a:buNone/>
            </a:pPr>
            <a:r>
              <a:rPr lang="de-DE" dirty="0">
                <a:effectLst/>
              </a:rPr>
              <a:t>„13 - Tod und Mädchen </a:t>
            </a:r>
            <a:r>
              <a:rPr lang="de-DE" dirty="0" smtClean="0">
                <a:effectLst/>
              </a:rPr>
              <a:t>7“</a:t>
            </a:r>
            <a:endParaRPr lang="de-DE" dirty="0">
              <a:effectLst/>
            </a:endParaRPr>
          </a:p>
          <a:p>
            <a:pPr marL="36900" indent="0">
              <a:buNone/>
            </a:pPr>
            <a:r>
              <a:rPr lang="de-DE" dirty="0" smtClean="0">
                <a:effectLst/>
              </a:rPr>
              <a:t>Versuchen </a:t>
            </a:r>
            <a:r>
              <a:rPr lang="de-DE" dirty="0">
                <a:effectLst/>
              </a:rPr>
              <a:t>Sie eine entsprechende Linie oder Kurve zu zeichnen und die Linie gemäß der Tonanfänge mit senkrechten Strichen zu unterteilen. Vergleichen Sie anschließend Ihre Ergebnisse mit den Lösungsvorschlägen auf der folgenden Seite</a:t>
            </a:r>
            <a:r>
              <a:rPr lang="de-DE" dirty="0" smtClean="0">
                <a:effectLst/>
              </a:rPr>
              <a:t>.</a:t>
            </a:r>
          </a:p>
          <a:p>
            <a:pPr marL="36900" indent="0">
              <a:buNone/>
            </a:pPr>
            <a:endParaRPr lang="de-DE" dirty="0">
              <a:effectLst/>
            </a:endParaRPr>
          </a:p>
        </p:txBody>
      </p:sp>
    </p:spTree>
    <p:extLst>
      <p:ext uri="{BB962C8B-B14F-4D97-AF65-F5344CB8AC3E}">
        <p14:creationId xmlns:p14="http://schemas.microsoft.com/office/powerpoint/2010/main" val="12138815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iefer">
  <a:themeElements>
    <a:clrScheme name="Schiefer">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chiefer">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chiefer">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TM04033929[[fn=Schiefer]]</Template>
  <TotalTime>0</TotalTime>
  <Words>4074</Words>
  <Application>Microsoft Office PowerPoint</Application>
  <PresentationFormat>Breitbild</PresentationFormat>
  <Paragraphs>197</Paragraphs>
  <Slides>35</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35</vt:i4>
      </vt:variant>
    </vt:vector>
  </HeadingPairs>
  <TitlesOfParts>
    <vt:vector size="39" baseType="lpstr">
      <vt:lpstr>Calisto MT</vt:lpstr>
      <vt:lpstr>Trebuchet MS</vt:lpstr>
      <vt:lpstr>Wingdings 2</vt:lpstr>
      <vt:lpstr>Schiefer</vt:lpstr>
      <vt:lpstr>Vorübungen zum Seminar „Ästhetische Erfahrung und Bildung“</vt:lpstr>
      <vt:lpstr>Vorübungen zur 2. Sitzung 1. Technik des Kurvenzeichnens am Beispiel von "Wachet auf"</vt:lpstr>
      <vt:lpstr>Vorübungen zur 2. Sitzung 1. Technik des Kurvenzeichnens am Beispiel von "Wachet auf"</vt:lpstr>
      <vt:lpstr>Vorübungen zur 2. Sitzung 1. Technik des Kurvenzeichnens am Beispiel von "Wachet auf"</vt:lpstr>
      <vt:lpstr>Vorübungen zur 2. Sitzung 1. Technik des Kurvenzeichnens am Beispiel von "Wachet auf"</vt:lpstr>
      <vt:lpstr>Vorübungen zur 2. Sitzung 2. Übungen zum Kurvenzeichnen </vt:lpstr>
      <vt:lpstr>Vorübungen zur 2. Sitzung 3. Lösungen zum Kurvenzeichnen </vt:lpstr>
      <vt:lpstr>Vorübungen zur 2. Sitzung 4. Technik des Rhythmisierens</vt:lpstr>
      <vt:lpstr>Vorübungen zur 2. Sitzung 5. Übungen zur Rhythmisierung</vt:lpstr>
      <vt:lpstr>Vorübungen zur 2. Sitzung 6. Lösungen zur Rhythmisierung</vt:lpstr>
      <vt:lpstr>Vorübungen zur 3. Sitzung 1. Metrum, Takt und kleinere Zusammenhänge</vt:lpstr>
      <vt:lpstr>Vorübungen zur 3. Sitzung 1. Metrum, Takt und kleinere Zusammenhänge</vt:lpstr>
      <vt:lpstr>Vorübungen zur 3. Sitzung 1. Metrum, Takt und kleinere Zusammenhänge</vt:lpstr>
      <vt:lpstr>Vorübungen zur 3. Sitzung 1. Metrum, Takt und kleinere Zusammenhänge</vt:lpstr>
      <vt:lpstr>Vorübungen zur 3. Sitzung 2. Akkorde und harmonische Zusammenhänge</vt:lpstr>
      <vt:lpstr>Vorübungen zur 3. Sitzung 2. Akkorde und harmonische Zusammenhänge</vt:lpstr>
      <vt:lpstr>Vorübungen zur 3. Sitzung 2. Akkorde und harmonische Zusammenhänge</vt:lpstr>
      <vt:lpstr>Vorübungen zur 3. Sitzung 2. Akkorde und harmonische Zusammenhänge</vt:lpstr>
      <vt:lpstr>Vorübungen zur 3. Sitzung 3. Abschließende Aufgabe</vt:lpstr>
      <vt:lpstr>Vorübungen zur 3. Sitzung 4. Lösung</vt:lpstr>
      <vt:lpstr>Vorübungen zur 4. Sitzung 1. Liedschema - traditionell</vt:lpstr>
      <vt:lpstr>Vorübungen zur 4. Sitzung 1. Liedschema - traditionell</vt:lpstr>
      <vt:lpstr>Vorübungen zur 4. Sitzung 1. Liedschema - traditionell</vt:lpstr>
      <vt:lpstr>Vorübungen zur 4. Sitzung 1. Liedschema - Popmusik</vt:lpstr>
      <vt:lpstr>Vorübungen zur 4. Sitzung 1. Liedschema - Popmusik</vt:lpstr>
      <vt:lpstr>Vorübungen zur 4. Sitzung 3. Lösung</vt:lpstr>
      <vt:lpstr>Vorübungen zur 5. Sitzung 1. Motivisch-thematische Arbeit</vt:lpstr>
      <vt:lpstr>Vorübungen zur 5. Sitzung 1. Motivisch-thematische Arbeit</vt:lpstr>
      <vt:lpstr>Vorübungen zur 5. Sitzung 1. Motivisch-thematische Arbeit</vt:lpstr>
      <vt:lpstr>Vorübungen zur 5. Sitzung 1. Motivisch-thematische Arbeit</vt:lpstr>
      <vt:lpstr>Vorübungen zur 5. Sitzung 2. Aufgabe</vt:lpstr>
      <vt:lpstr>Vorübungen zur 5. Sitzung 3. Lösung</vt:lpstr>
      <vt:lpstr>Vorübung zur 6. Sitzung Polyphonie</vt:lpstr>
      <vt:lpstr>Vorübung zur 6. Sitzung Polyphonie</vt:lpstr>
      <vt:lpstr>Vorübung zur 12. Sitzung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Vorübungen zum Seminar „Ästhetische Erfahrung und Bildung“</dc:title>
  <dc:creator>Helling, Simon</dc:creator>
  <cp:lastModifiedBy>Helling, Simon</cp:lastModifiedBy>
  <cp:revision>38</cp:revision>
  <dcterms:created xsi:type="dcterms:W3CDTF">2024-04-03T10:29:29Z</dcterms:created>
  <dcterms:modified xsi:type="dcterms:W3CDTF">2024-04-17T10:16:56Z</dcterms:modified>
</cp:coreProperties>
</file>